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7"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CC99"/>
    <a:srgbClr val="FFFFFF"/>
    <a:srgbClr val="FFCC66"/>
    <a:srgbClr val="FFFFCC"/>
    <a:srgbClr val="00FFFF"/>
    <a:srgbClr val="FF5050"/>
    <a:srgbClr val="33CC33"/>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4714" autoAdjust="0"/>
  </p:normalViewPr>
  <p:slideViewPr>
    <p:cSldViewPr showGuides="1">
      <p:cViewPr varScale="1">
        <p:scale>
          <a:sx n="68" d="100"/>
          <a:sy n="68"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71570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310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4878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093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1401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557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90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93176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3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8212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775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eaLnBrk="0" fontAlgn="base" hangingPunct="0">
        <a:spcBef>
          <a:spcPct val="0"/>
        </a:spcBef>
        <a:spcAft>
          <a:spcPct val="0"/>
        </a:spcAft>
        <a:defRPr sz="4400">
          <a:solidFill>
            <a:schemeClr val="hlink"/>
          </a:solidFill>
          <a:latin typeface="Arial" charset="0"/>
        </a:defRPr>
      </a:lvl6pPr>
      <a:lvl7pPr marL="914400" algn="ctr" rtl="0" eaLnBrk="0" fontAlgn="base" hangingPunct="0">
        <a:spcBef>
          <a:spcPct val="0"/>
        </a:spcBef>
        <a:spcAft>
          <a:spcPct val="0"/>
        </a:spcAft>
        <a:defRPr sz="4400">
          <a:solidFill>
            <a:schemeClr val="hlink"/>
          </a:solidFill>
          <a:latin typeface="Arial" charset="0"/>
        </a:defRPr>
      </a:lvl7pPr>
      <a:lvl8pPr marL="1371600" algn="ctr" rtl="0" eaLnBrk="0" fontAlgn="base" hangingPunct="0">
        <a:spcBef>
          <a:spcPct val="0"/>
        </a:spcBef>
        <a:spcAft>
          <a:spcPct val="0"/>
        </a:spcAft>
        <a:defRPr sz="4400">
          <a:solidFill>
            <a:schemeClr val="hlink"/>
          </a:solidFill>
          <a:latin typeface="Arial" charset="0"/>
        </a:defRPr>
      </a:lvl8pPr>
      <a:lvl9pPr marL="1828800" algn="ctr" rtl="0" eaLnBrk="0" fontAlgn="base" hangingPunct="0">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hlink"/>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chemeClr val="hlink"/>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hlink"/>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chemeClr val="hlink"/>
          </a:solidFill>
          <a:latin typeface="+mn-lt"/>
        </a:defRPr>
      </a:lvl5pPr>
      <a:lvl6pPr marL="2514600" indent="-228600" algn="l" rtl="0" eaLnBrk="0" fontAlgn="base" hangingPunct="0">
        <a:spcBef>
          <a:spcPct val="20000"/>
        </a:spcBef>
        <a:spcAft>
          <a:spcPct val="0"/>
        </a:spcAft>
        <a:buFont typeface="Wingdings" pitchFamily="2" charset="2"/>
        <a:buChar char="Ø"/>
        <a:defRPr sz="2000">
          <a:solidFill>
            <a:schemeClr val="hlink"/>
          </a:solidFill>
          <a:latin typeface="+mn-lt"/>
        </a:defRPr>
      </a:lvl6pPr>
      <a:lvl7pPr marL="2971800" indent="-228600" algn="l" rtl="0" eaLnBrk="0" fontAlgn="base" hangingPunct="0">
        <a:spcBef>
          <a:spcPct val="20000"/>
        </a:spcBef>
        <a:spcAft>
          <a:spcPct val="0"/>
        </a:spcAft>
        <a:buFont typeface="Wingdings" pitchFamily="2" charset="2"/>
        <a:buChar char="Ø"/>
        <a:defRPr sz="2000">
          <a:solidFill>
            <a:schemeClr val="hlink"/>
          </a:solidFill>
          <a:latin typeface="+mn-lt"/>
        </a:defRPr>
      </a:lvl7pPr>
      <a:lvl8pPr marL="3429000" indent="-228600" algn="l" rtl="0" eaLnBrk="0" fontAlgn="base" hangingPunct="0">
        <a:spcBef>
          <a:spcPct val="20000"/>
        </a:spcBef>
        <a:spcAft>
          <a:spcPct val="0"/>
        </a:spcAft>
        <a:buFont typeface="Wingdings" pitchFamily="2" charset="2"/>
        <a:buChar char="Ø"/>
        <a:defRPr sz="2000">
          <a:solidFill>
            <a:schemeClr val="hlink"/>
          </a:solidFill>
          <a:latin typeface="+mn-lt"/>
        </a:defRPr>
      </a:lvl8pPr>
      <a:lvl9pPr marL="3886200" indent="-228600" algn="l" rtl="0" eaLnBrk="0" fontAlgn="base" hangingPunct="0">
        <a:spcBef>
          <a:spcPct val="20000"/>
        </a:spcBef>
        <a:spcAft>
          <a:spcPct val="0"/>
        </a:spcAft>
        <a:buFont typeface="Wingdings" pitchFamily="2" charset="2"/>
        <a:buChar char="Ø"/>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4.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9.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4.xml"/><Relationship Id="rId14" Type="http://schemas.openxmlformats.org/officeDocument/2006/relationships/slide" Target="slide15.xml"/><Relationship Id="rId22" Type="http://schemas.openxmlformats.org/officeDocument/2006/relationships/slide" Target="slide7.xml"/><Relationship Id="rId27"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slide" Target="slide2.xml"/><Relationship Id="rId5" Type="http://schemas.openxmlformats.org/officeDocument/2006/relationships/image" Target="../media/image14.jpeg"/><Relationship Id="rId10" Type="http://schemas.openxmlformats.org/officeDocument/2006/relationships/image" Target="../media/image19.gif"/><Relationship Id="rId4" Type="http://schemas.openxmlformats.org/officeDocument/2006/relationships/image" Target="../media/image13.jpeg"/><Relationship Id="rId9" Type="http://schemas.openxmlformats.org/officeDocument/2006/relationships/image" Target="../media/image18.gif"/></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14700" y="3325586"/>
            <a:ext cx="2514600" cy="2865438"/>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200" b="1" dirty="0">
                <a:solidFill>
                  <a:srgbClr val="FFFFCC"/>
                </a:solidFill>
              </a:rPr>
              <a:t>?</a:t>
            </a:r>
            <a:endParaRPr lang="en-US" altLang="en-US" sz="1800" dirty="0">
              <a:solidFill>
                <a:srgbClr val="FFFFCC"/>
              </a:solidFill>
            </a:endParaRPr>
          </a:p>
        </p:txBody>
      </p:sp>
      <p:sp>
        <p:nvSpPr>
          <p:cNvPr id="2050" name="Rectangle 2"/>
          <p:cNvSpPr>
            <a:spLocks noGrp="1" noChangeArrowheads="1"/>
          </p:cNvSpPr>
          <p:nvPr>
            <p:ph type="ctrTitle"/>
          </p:nvPr>
        </p:nvSpPr>
        <p:spPr>
          <a:xfrm>
            <a:off x="1762125" y="1379537"/>
            <a:ext cx="2590800" cy="1143000"/>
          </a:xfrm>
          <a:effectLst>
            <a:outerShdw dist="35921" dir="2700000" algn="ctr" rotWithShape="0">
              <a:schemeClr val="tx1"/>
            </a:outerShdw>
          </a:effectLst>
        </p:spPr>
        <p:txBody>
          <a:bodyPr/>
          <a:lstStyle/>
          <a:p>
            <a:r>
              <a:rPr lang="en-US" altLang="en-US" sz="6000"/>
              <a:t> </a:t>
            </a:r>
          </a:p>
        </p:txBody>
      </p:sp>
      <p:sp>
        <p:nvSpPr>
          <p:cNvPr id="2051" name="Rectangle 3"/>
          <p:cNvSpPr>
            <a:spLocks noGrp="1" noChangeArrowheads="1"/>
          </p:cNvSpPr>
          <p:nvPr>
            <p:ph type="subTitle" idx="1"/>
          </p:nvPr>
        </p:nvSpPr>
        <p:spPr>
          <a:xfrm>
            <a:off x="1371600" y="4876800"/>
            <a:ext cx="6400800" cy="685800"/>
          </a:xfrm>
          <a:effectLst>
            <a:outerShdw dist="35921" dir="2700000" algn="ctr" rotWithShape="0">
              <a:schemeClr val="tx1"/>
            </a:outerShdw>
          </a:effectLst>
        </p:spPr>
        <p:txBody>
          <a:bodyPr/>
          <a:lstStyle/>
          <a:p>
            <a:r>
              <a:rPr lang="en-US" altLang="en-US" sz="3600"/>
              <a:t> </a:t>
            </a:r>
          </a:p>
        </p:txBody>
      </p:sp>
      <p:sp>
        <p:nvSpPr>
          <p:cNvPr id="2052" name="Rectangle 4"/>
          <p:cNvSpPr>
            <a:spLocks noChangeArrowheads="1"/>
          </p:cNvSpPr>
          <p:nvPr/>
        </p:nvSpPr>
        <p:spPr bwMode="auto">
          <a:xfrm>
            <a:off x="6477000" y="55626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anchor="ctr"/>
          <a:lstStyle>
            <a:lvl1pPr>
              <a:defRPr sz="4400">
                <a:solidFill>
                  <a:schemeClr val="hlink"/>
                </a:solidFill>
                <a:latin typeface="Arial" charset="0"/>
              </a:defRPr>
            </a:lvl1pPr>
            <a:lvl2pPr>
              <a:defRPr sz="4400">
                <a:solidFill>
                  <a:schemeClr val="hlink"/>
                </a:solidFill>
                <a:latin typeface="Arial" charset="0"/>
              </a:defRPr>
            </a:lvl2pPr>
            <a:lvl3pPr>
              <a:defRPr sz="4400">
                <a:solidFill>
                  <a:schemeClr val="hlink"/>
                </a:solidFill>
                <a:latin typeface="Arial" charset="0"/>
              </a:defRPr>
            </a:lvl3pPr>
            <a:lvl4pPr>
              <a:defRPr sz="4400">
                <a:solidFill>
                  <a:schemeClr val="hlink"/>
                </a:solidFill>
                <a:latin typeface="Arial" charset="0"/>
              </a:defRPr>
            </a:lvl4pPr>
            <a:lvl5pPr>
              <a:defRPr sz="4400">
                <a:solidFill>
                  <a:schemeClr val="hlink"/>
                </a:solidFill>
                <a:latin typeface="Arial" charset="0"/>
              </a:defRPr>
            </a:lvl5pPr>
            <a:lvl6pPr marL="457200" algn="ctr" eaLnBrk="0" fontAlgn="base" hangingPunct="0">
              <a:spcBef>
                <a:spcPct val="0"/>
              </a:spcBef>
              <a:spcAft>
                <a:spcPct val="0"/>
              </a:spcAft>
              <a:defRPr sz="4400">
                <a:solidFill>
                  <a:schemeClr val="hlink"/>
                </a:solidFill>
                <a:latin typeface="Arial" charset="0"/>
              </a:defRPr>
            </a:lvl6pPr>
            <a:lvl7pPr marL="914400" algn="ctr" eaLnBrk="0" fontAlgn="base" hangingPunct="0">
              <a:spcBef>
                <a:spcPct val="0"/>
              </a:spcBef>
              <a:spcAft>
                <a:spcPct val="0"/>
              </a:spcAft>
              <a:defRPr sz="4400">
                <a:solidFill>
                  <a:schemeClr val="hlink"/>
                </a:solidFill>
                <a:latin typeface="Arial" charset="0"/>
              </a:defRPr>
            </a:lvl7pPr>
            <a:lvl8pPr marL="1371600" algn="ctr" eaLnBrk="0" fontAlgn="base" hangingPunct="0">
              <a:spcBef>
                <a:spcPct val="0"/>
              </a:spcBef>
              <a:spcAft>
                <a:spcPct val="0"/>
              </a:spcAft>
              <a:defRPr sz="4400">
                <a:solidFill>
                  <a:schemeClr val="hlink"/>
                </a:solidFill>
                <a:latin typeface="Arial" charset="0"/>
              </a:defRPr>
            </a:lvl8pPr>
            <a:lvl9pPr marL="1828800" algn="ctr" eaLnBrk="0" fontAlgn="base" hangingPunct="0">
              <a:spcBef>
                <a:spcPct val="0"/>
              </a:spcBef>
              <a:spcAft>
                <a:spcPct val="0"/>
              </a:spcAft>
              <a:defRPr sz="4400">
                <a:solidFill>
                  <a:schemeClr val="hlink"/>
                </a:solidFill>
                <a:latin typeface="Arial" charset="0"/>
              </a:defRPr>
            </a:lvl9pPr>
          </a:lstStyle>
          <a:p>
            <a:r>
              <a:rPr lang="en-US" altLang="en-US" sz="1800" i="1">
                <a:solidFill>
                  <a:srgbClr val="FFCC99"/>
                </a:solidFill>
                <a:effectLst>
                  <a:outerShdw blurRad="38100" dist="38100" dir="2700000" algn="tl">
                    <a:srgbClr val="000000"/>
                  </a:outerShdw>
                </a:effectLst>
              </a:rPr>
              <a:t>Interactive Topic Test</a:t>
            </a:r>
          </a:p>
        </p:txBody>
      </p:sp>
      <p:sp>
        <p:nvSpPr>
          <p:cNvPr id="2056" name="Text Box 8"/>
          <p:cNvSpPr txBox="1">
            <a:spLocks noChangeArrowheads="1"/>
          </p:cNvSpPr>
          <p:nvPr/>
        </p:nvSpPr>
        <p:spPr bwMode="auto">
          <a:xfrm>
            <a:off x="266700" y="889695"/>
            <a:ext cx="8610600" cy="255454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8000" i="1" dirty="0" smtClean="0">
                <a:solidFill>
                  <a:schemeClr val="hlink"/>
                </a:solidFill>
                <a:effectLst>
                  <a:outerShdw blurRad="38100" dist="38100" dir="2700000" algn="tl">
                    <a:srgbClr val="000000"/>
                  </a:outerShdw>
                </a:effectLst>
              </a:rPr>
              <a:t>Sensation </a:t>
            </a:r>
            <a:r>
              <a:rPr lang="en-US" altLang="en-US" sz="8000" i="1" dirty="0">
                <a:solidFill>
                  <a:schemeClr val="hlink"/>
                </a:solidFill>
                <a:effectLst>
                  <a:outerShdw blurRad="38100" dist="38100" dir="2700000" algn="tl">
                    <a:srgbClr val="000000"/>
                  </a:outerShdw>
                </a:effectLst>
              </a:rPr>
              <a:t>and </a:t>
            </a:r>
            <a:r>
              <a:rPr lang="en-US" altLang="en-US" sz="8000" i="1" dirty="0" smtClean="0">
                <a:solidFill>
                  <a:schemeClr val="hlink"/>
                </a:solidFill>
                <a:effectLst>
                  <a:outerShdw blurRad="38100" dist="38100" dir="2700000" algn="tl">
                    <a:srgbClr val="000000"/>
                  </a:outerShdw>
                </a:effectLst>
              </a:rPr>
              <a:t>Perception</a:t>
            </a:r>
            <a:endParaRPr lang="en-US" altLang="en-US" sz="8000" i="1" dirty="0">
              <a:solidFill>
                <a:schemeClr val="hlink"/>
              </a:solidFill>
              <a:effectLst>
                <a:outerShdw blurRad="38100" dist="38100" dir="2700000" algn="tl">
                  <a:srgbClr val="000000"/>
                </a:outerShdw>
              </a:effectLst>
            </a:endParaRPr>
          </a:p>
        </p:txBody>
      </p:sp>
      <p:sp>
        <p:nvSpPr>
          <p:cNvPr id="2057" name="Text Box 9"/>
          <p:cNvSpPr txBox="1">
            <a:spLocks noChangeArrowheads="1"/>
          </p:cNvSpPr>
          <p:nvPr/>
        </p:nvSpPr>
        <p:spPr bwMode="auto">
          <a:xfrm>
            <a:off x="8489950" y="6491288"/>
            <a:ext cx="501650" cy="3667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US" altLang="en-US" sz="1800" i="1">
                <a:solidFill>
                  <a:srgbClr val="FFCC99"/>
                </a:solidFill>
                <a:effectLst>
                  <a:outerShdw blurRad="38100" dist="38100" dir="2700000" algn="tl">
                    <a:srgbClr val="000000"/>
                  </a:outerShdw>
                </a:effectLst>
                <a:latin typeface="Arial" charset="0"/>
              </a:rPr>
              <a:t>rcg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160" y="4075886"/>
            <a:ext cx="990600" cy="14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miss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2000"/>
                                        <p:tgtEl>
                                          <p:spTgt spid="205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par>
                          <p:cTn id="16" fill="hold">
                            <p:stCondLst>
                              <p:cond delay="6000"/>
                            </p:stCondLst>
                            <p:childTnLst>
                              <p:par>
                                <p:cTn id="17" presetID="2" presetClass="entr" presetSubtype="2"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1+#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2" grpId="0"/>
      <p:bldP spid="2056"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81400" y="25146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300</a:t>
            </a:r>
          </a:p>
        </p:txBody>
      </p:sp>
      <p:sp>
        <p:nvSpPr>
          <p:cNvPr id="1331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800100" y="3886200"/>
            <a:ext cx="754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a:solidFill>
                  <a:srgbClr val="66FF99"/>
                </a:solidFill>
                <a:effectLst>
                  <a:outerShdw blurRad="38100" dist="38100" dir="2700000" algn="tl">
                    <a:srgbClr val="000000"/>
                  </a:outerShdw>
                </a:effectLst>
                <a:latin typeface="Arial" charset="0"/>
              </a:rPr>
              <a:t>Sweet</a:t>
            </a:r>
            <a:r>
              <a:rPr lang="en-US" altLang="en-US" sz="3200" i="1" dirty="0">
                <a:solidFill>
                  <a:srgbClr val="FFCC99"/>
                </a:solidFill>
                <a:effectLst>
                  <a:outerShdw blurRad="38100" dist="38100" dir="2700000" algn="tl">
                    <a:srgbClr val="000000"/>
                  </a:outerShdw>
                </a:effectLst>
                <a:latin typeface="Arial" charset="0"/>
              </a:rPr>
              <a:t>  - </a:t>
            </a:r>
            <a:r>
              <a:rPr lang="en-US" altLang="en-US" sz="3200" i="1" dirty="0">
                <a:solidFill>
                  <a:srgbClr val="66FF99"/>
                </a:solidFill>
                <a:effectLst>
                  <a:outerShdw blurRad="38100" dist="38100" dir="2700000" algn="tl">
                    <a:srgbClr val="000000"/>
                  </a:outerShdw>
                </a:effectLst>
                <a:latin typeface="Arial" charset="0"/>
              </a:rPr>
              <a:t>Sour</a:t>
            </a:r>
            <a:r>
              <a:rPr lang="en-US" altLang="en-US" sz="3200" i="1" dirty="0">
                <a:solidFill>
                  <a:srgbClr val="FFCC99"/>
                </a:solidFill>
                <a:effectLst>
                  <a:outerShdw blurRad="38100" dist="38100" dir="2700000" algn="tl">
                    <a:srgbClr val="000000"/>
                  </a:outerShdw>
                </a:effectLst>
                <a:latin typeface="Arial" charset="0"/>
              </a:rPr>
              <a:t> – </a:t>
            </a:r>
            <a:r>
              <a:rPr lang="en-US" altLang="en-US" sz="3200" i="1" dirty="0">
                <a:solidFill>
                  <a:srgbClr val="66FF99"/>
                </a:solidFill>
                <a:effectLst>
                  <a:outerShdw blurRad="38100" dist="38100" dir="2700000" algn="tl">
                    <a:srgbClr val="000000"/>
                  </a:outerShdw>
                </a:effectLst>
                <a:latin typeface="Arial" charset="0"/>
              </a:rPr>
              <a:t>Salty</a:t>
            </a:r>
            <a:r>
              <a:rPr lang="en-US" altLang="en-US" sz="3200" i="1" dirty="0">
                <a:solidFill>
                  <a:srgbClr val="FFCC99"/>
                </a:solidFill>
                <a:effectLst>
                  <a:outerShdw blurRad="38100" dist="38100" dir="2700000" algn="tl">
                    <a:srgbClr val="000000"/>
                  </a:outerShdw>
                </a:effectLst>
                <a:latin typeface="Arial" charset="0"/>
              </a:rPr>
              <a:t> – </a:t>
            </a:r>
            <a:r>
              <a:rPr lang="en-US" altLang="en-US" sz="3200" i="1" dirty="0">
                <a:solidFill>
                  <a:srgbClr val="66FF99"/>
                </a:solidFill>
                <a:effectLst>
                  <a:outerShdw blurRad="38100" dist="38100" dir="2700000" algn="tl">
                    <a:srgbClr val="000000"/>
                  </a:outerShdw>
                </a:effectLst>
                <a:latin typeface="Arial" charset="0"/>
              </a:rPr>
              <a:t>Bitter</a:t>
            </a:r>
            <a:r>
              <a:rPr lang="en-US" altLang="en-US" sz="3200" i="1" dirty="0">
                <a:solidFill>
                  <a:srgbClr val="FFCC99"/>
                </a:solidFill>
                <a:effectLst>
                  <a:outerShdw blurRad="38100" dist="38100" dir="2700000" algn="tl">
                    <a:srgbClr val="000000"/>
                  </a:outerShdw>
                </a:effectLst>
                <a:latin typeface="Arial" charset="0"/>
              </a:rPr>
              <a:t> - “</a:t>
            </a:r>
            <a:r>
              <a:rPr lang="en-US" altLang="en-US" sz="3200" i="1" dirty="0" err="1">
                <a:solidFill>
                  <a:srgbClr val="FFCC99"/>
                </a:solidFill>
                <a:effectLst>
                  <a:outerShdw blurRad="38100" dist="38100" dir="2700000" algn="tl">
                    <a:srgbClr val="000000"/>
                  </a:outerShdw>
                </a:effectLst>
                <a:latin typeface="Arial" charset="0"/>
              </a:rPr>
              <a:t>brothy</a:t>
            </a:r>
            <a:r>
              <a:rPr lang="en-US" altLang="en-US" sz="3200" i="1" dirty="0">
                <a:solidFill>
                  <a:srgbClr val="FFCC99"/>
                </a:solidFill>
                <a:effectLst>
                  <a:outerShdw blurRad="38100" dist="38100" dir="2700000" algn="tl">
                    <a:srgbClr val="000000"/>
                  </a:outerShdw>
                </a:effectLst>
                <a:latin typeface="Arial" charset="0"/>
              </a:rPr>
              <a:t>,” or </a:t>
            </a:r>
            <a:r>
              <a:rPr lang="en-US" altLang="en-US" sz="3200" i="1" dirty="0" smtClean="0">
                <a:solidFill>
                  <a:srgbClr val="66FF99"/>
                </a:solidFill>
                <a:effectLst>
                  <a:outerShdw blurRad="38100" dist="38100" dir="2700000" algn="tl">
                    <a:srgbClr val="000000"/>
                  </a:outerShdw>
                </a:effectLst>
                <a:latin typeface="Arial" charset="0"/>
              </a:rPr>
              <a:t>Umami</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3317" name="Text Box 5"/>
          <p:cNvSpPr txBox="1">
            <a:spLocks noChangeArrowheads="1"/>
          </p:cNvSpPr>
          <p:nvPr/>
        </p:nvSpPr>
        <p:spPr bwMode="auto">
          <a:xfrm>
            <a:off x="2514600" y="3138488"/>
            <a:ext cx="3676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Five basic </a:t>
            </a:r>
            <a:r>
              <a:rPr lang="en-US" altLang="en-US" sz="3200" i="1" dirty="0" smtClean="0">
                <a:solidFill>
                  <a:schemeClr val="hlink"/>
                </a:solidFill>
                <a:effectLst>
                  <a:outerShdw blurRad="38100" dist="38100" dir="2700000" algn="tl">
                    <a:srgbClr val="000000"/>
                  </a:outerShdw>
                </a:effectLst>
                <a:latin typeface="Arial" charset="0"/>
              </a:rPr>
              <a:t>tastes.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3316"/>
                                        </p:tgtEl>
                                        <p:attrNameLst>
                                          <p:attrName>style.visibility</p:attrName>
                                        </p:attrNameLst>
                                      </p:cBhvr>
                                      <p:to>
                                        <p:strVal val="visible"/>
                                      </p:to>
                                    </p:set>
                                  </p:childTnLst>
                                </p:cTn>
                              </p:par>
                            </p:childTnLst>
                          </p:cTn>
                        </p:par>
                        <p:par>
                          <p:cTn id="15" fill="hold" nodeType="afterGroup">
                            <p:stCondLst>
                              <p:cond delay="6500"/>
                            </p:stCondLst>
                            <p:childTnLst>
                              <p:par>
                                <p:cTn id="16" presetID="37" presetClass="entr" presetSubtype="0" fill="hold" grpId="0" nodeType="after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2000"/>
                                        <p:tgtEl>
                                          <p:spTgt spid="13315"/>
                                        </p:tgtEl>
                                      </p:cBhvr>
                                    </p:animEffect>
                                    <p:anim calcmode="lin" valueType="num">
                                      <p:cBhvr>
                                        <p:cTn id="19" dur="2000" fill="hold"/>
                                        <p:tgtEl>
                                          <p:spTgt spid="13315"/>
                                        </p:tgtEl>
                                        <p:attrNameLst>
                                          <p:attrName>ppt_x</p:attrName>
                                        </p:attrNameLst>
                                      </p:cBhvr>
                                      <p:tavLst>
                                        <p:tav tm="0">
                                          <p:val>
                                            <p:strVal val="#ppt_x"/>
                                          </p:val>
                                        </p:tav>
                                        <p:tav tm="100000">
                                          <p:val>
                                            <p:strVal val="#ppt_x"/>
                                          </p:val>
                                        </p:tav>
                                      </p:tavLst>
                                    </p:anim>
                                    <p:anim calcmode="lin" valueType="num">
                                      <p:cBhvr>
                                        <p:cTn id="20" dur="1800" decel="100000" fill="hold"/>
                                        <p:tgtEl>
                                          <p:spTgt spid="1331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3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P spid="13316" grpId="0" autoUpdateAnimBg="0"/>
      <p:bldP spid="13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105400" y="1510314"/>
            <a:ext cx="3429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400 </a:t>
            </a:r>
          </a:p>
        </p:txBody>
      </p:sp>
      <p:sp>
        <p:nvSpPr>
          <p:cNvPr id="1433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Text Box 4"/>
          <p:cNvSpPr txBox="1">
            <a:spLocks noChangeArrowheads="1"/>
          </p:cNvSpPr>
          <p:nvPr/>
        </p:nvSpPr>
        <p:spPr bwMode="auto">
          <a:xfrm>
            <a:off x="1828800" y="5664201"/>
            <a:ext cx="548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the </a:t>
            </a:r>
            <a:r>
              <a:rPr lang="en-US" altLang="en-US" sz="3200" i="1" dirty="0" smtClean="0">
                <a:solidFill>
                  <a:srgbClr val="66FF99"/>
                </a:solidFill>
                <a:effectLst>
                  <a:outerShdw blurRad="38100" dist="38100" dir="2700000" algn="tl">
                    <a:srgbClr val="000000"/>
                  </a:outerShdw>
                </a:effectLst>
                <a:latin typeface="Arial" charset="0"/>
              </a:rPr>
              <a:t>Necker</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4341" name="Text Box 5"/>
          <p:cNvSpPr txBox="1">
            <a:spLocks noChangeArrowheads="1"/>
          </p:cNvSpPr>
          <p:nvPr/>
        </p:nvSpPr>
        <p:spPr bwMode="auto">
          <a:xfrm>
            <a:off x="267493" y="4038600"/>
            <a:ext cx="86090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______ </a:t>
            </a:r>
            <a:r>
              <a:rPr lang="en-US" altLang="en-US" sz="3200" i="1" dirty="0" smtClean="0">
                <a:solidFill>
                  <a:schemeClr val="hlink"/>
                </a:solidFill>
                <a:effectLst>
                  <a:outerShdw blurRad="38100" dist="38100" dir="2700000" algn="tl">
                    <a:srgbClr val="000000"/>
                  </a:outerShdw>
                </a:effectLst>
                <a:latin typeface="Arial" charset="0"/>
              </a:rPr>
              <a:t>cube </a:t>
            </a:r>
            <a:r>
              <a:rPr lang="en-US" altLang="en-US" sz="3200" i="1" dirty="0" smtClean="0">
                <a:solidFill>
                  <a:schemeClr val="hlink"/>
                </a:solidFill>
                <a:effectLst>
                  <a:outerShdw blurRad="38100" dist="38100" dir="2700000" algn="tl">
                    <a:srgbClr val="000000"/>
                  </a:outerShdw>
                </a:effectLst>
                <a:latin typeface="Arial" charset="0"/>
              </a:rPr>
              <a:t>is </a:t>
            </a:r>
            <a:r>
              <a:rPr lang="en-US" altLang="en-US" sz="3200" i="1" dirty="0">
                <a:solidFill>
                  <a:schemeClr val="hlink"/>
                </a:solidFill>
                <a:effectLst>
                  <a:outerShdw blurRad="38100" dist="38100" dir="2700000" algn="tl">
                    <a:srgbClr val="000000"/>
                  </a:outerShdw>
                </a:effectLst>
                <a:latin typeface="Arial" charset="0"/>
              </a:rPr>
              <a:t>an optical illusion that consists of a two dimensional representation of a three dimensional wire frame cube.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8599"/>
            <a:ext cx="3352800" cy="3391145"/>
          </a:xfrm>
          <a:prstGeom prst="rect">
            <a:avLst/>
          </a:prstGeom>
          <a:noFill/>
          <a:ln>
            <a:noFill/>
          </a:ln>
          <a:effectLst>
            <a:outerShdw dist="35921" dir="2700000" algn="ctr" rotWithShape="0">
              <a:schemeClr val="accent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4340"/>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2000"/>
                                        <p:tgtEl>
                                          <p:spTgt spid="14339"/>
                                        </p:tgtEl>
                                      </p:cBhvr>
                                    </p:animEffect>
                                    <p:anim calcmode="lin" valueType="num">
                                      <p:cBhvr>
                                        <p:cTn id="19" dur="2000" fill="hold"/>
                                        <p:tgtEl>
                                          <p:spTgt spid="14339"/>
                                        </p:tgtEl>
                                        <p:attrNameLst>
                                          <p:attrName>ppt_x</p:attrName>
                                        </p:attrNameLst>
                                      </p:cBhvr>
                                      <p:tavLst>
                                        <p:tav tm="0">
                                          <p:val>
                                            <p:strVal val="#ppt_x"/>
                                          </p:val>
                                        </p:tav>
                                        <p:tav tm="100000">
                                          <p:val>
                                            <p:strVal val="#ppt_x"/>
                                          </p:val>
                                        </p:tav>
                                      </p:tavLst>
                                    </p:anim>
                                    <p:anim calcmode="lin" valueType="num">
                                      <p:cBhvr>
                                        <p:cTn id="20" dur="1800" decel="100000" fill="hold"/>
                                        <p:tgtEl>
                                          <p:spTgt spid="1433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4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animBg="1"/>
      <p:bldP spid="14340" grpId="0" autoUpdateAnimBg="0"/>
      <p:bldP spid="143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19500" y="1295400"/>
            <a:ext cx="19050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500</a:t>
            </a:r>
          </a:p>
        </p:txBody>
      </p:sp>
      <p:sp>
        <p:nvSpPr>
          <p:cNvPr id="15363" name="AutoShape 3">
            <a:hlinkClick r:id="rId2" action="ppaction://hlinksldjump" highlightClick="1"/>
          </p:cNvPr>
          <p:cNvSpPr>
            <a:spLocks noChangeArrowheads="1"/>
          </p:cNvSpPr>
          <p:nvPr/>
        </p:nvSpPr>
        <p:spPr bwMode="auto">
          <a:xfrm>
            <a:off x="8382000" y="6242050"/>
            <a:ext cx="758825" cy="612775"/>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4"/>
          <p:cNvSpPr txBox="1">
            <a:spLocks noChangeArrowheads="1"/>
          </p:cNvSpPr>
          <p:nvPr/>
        </p:nvSpPr>
        <p:spPr bwMode="auto">
          <a:xfrm>
            <a:off x="609600" y="4532011"/>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Binocular</a:t>
            </a:r>
            <a:r>
              <a:rPr lang="en-US" altLang="en-US" sz="3200" i="1" dirty="0">
                <a:solidFill>
                  <a:srgbClr val="FFCC99"/>
                </a:solidFill>
                <a:effectLst>
                  <a:outerShdw blurRad="38100" dist="38100" dir="2700000" algn="tl">
                    <a:srgbClr val="000000"/>
                  </a:outerShdw>
                </a:effectLst>
                <a:latin typeface="Arial" charset="0"/>
              </a:rPr>
              <a:t>;</a:t>
            </a:r>
            <a:r>
              <a:rPr lang="en-US" altLang="en-US" sz="3200" i="1" dirty="0">
                <a:solidFill>
                  <a:srgbClr val="66FF99"/>
                </a:solidFill>
                <a:effectLst>
                  <a:outerShdw blurRad="38100" dist="38100" dir="2700000" algn="tl">
                    <a:srgbClr val="000000"/>
                  </a:outerShdw>
                </a:effectLst>
                <a:latin typeface="Arial" charset="0"/>
              </a:rPr>
              <a:t> binocular </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5365" name="Text Box 5"/>
          <p:cNvSpPr txBox="1">
            <a:spLocks noChangeArrowheads="1"/>
          </p:cNvSpPr>
          <p:nvPr/>
        </p:nvSpPr>
        <p:spPr bwMode="auto">
          <a:xfrm>
            <a:off x="800100" y="2397948"/>
            <a:ext cx="76581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 cues </a:t>
            </a:r>
            <a:r>
              <a:rPr lang="en-US" altLang="en-US" sz="3200" i="1" dirty="0">
                <a:solidFill>
                  <a:schemeClr val="hlink"/>
                </a:solidFill>
                <a:effectLst>
                  <a:outerShdw blurRad="38100" dist="38100" dir="2700000" algn="tl">
                    <a:srgbClr val="000000"/>
                  </a:outerShdw>
                </a:effectLst>
                <a:latin typeface="Arial" charset="0"/>
              </a:rPr>
              <a:t>include stereopsis, eye convergence, disparity, and yielding depth from </a:t>
            </a:r>
            <a:r>
              <a:rPr lang="en-US" altLang="en-US" sz="3200" i="1" dirty="0" smtClean="0">
                <a:solidFill>
                  <a:schemeClr val="hlink"/>
                </a:solidFill>
                <a:effectLst>
                  <a:outerShdw blurRad="38100" dist="38100" dir="2700000" algn="tl">
                    <a:srgbClr val="000000"/>
                  </a:outerShdw>
                </a:effectLst>
                <a:latin typeface="Arial" charset="0"/>
              </a:rPr>
              <a:t>________ vision </a:t>
            </a:r>
            <a:r>
              <a:rPr lang="en-US" altLang="en-US" sz="3200" i="1" dirty="0">
                <a:solidFill>
                  <a:schemeClr val="hlink"/>
                </a:solidFill>
                <a:effectLst>
                  <a:outerShdw blurRad="38100" dist="38100" dir="2700000" algn="tl">
                    <a:srgbClr val="000000"/>
                  </a:outerShdw>
                </a:effectLst>
                <a:latin typeface="Arial" charset="0"/>
              </a:rPr>
              <a:t>through exploitation of </a:t>
            </a:r>
            <a:r>
              <a:rPr lang="en-US" altLang="en-US" sz="3200" i="1" dirty="0" smtClean="0">
                <a:solidFill>
                  <a:schemeClr val="hlink"/>
                </a:solidFill>
                <a:effectLst>
                  <a:outerShdw blurRad="38100" dist="38100" dir="2700000" algn="tl">
                    <a:srgbClr val="000000"/>
                  </a:outerShdw>
                </a:effectLst>
                <a:latin typeface="Arial" charset="0"/>
              </a:rPr>
              <a:t>parallax.</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5364"/>
                                        </p:tgtEl>
                                        <p:attrNameLst>
                                          <p:attrName>style.visibility</p:attrName>
                                        </p:attrNameLst>
                                      </p:cBhvr>
                                      <p:to>
                                        <p:strVal val="visible"/>
                                      </p:to>
                                    </p:set>
                                  </p:childTnLst>
                                </p:cTn>
                              </p:par>
                            </p:childTnLst>
                          </p:cTn>
                        </p:par>
                        <p:par>
                          <p:cTn id="15" fill="hold" nodeType="afterGroup">
                            <p:stCondLst>
                              <p:cond delay="2500"/>
                            </p:stCondLst>
                            <p:childTnLst>
                              <p:par>
                                <p:cTn id="16" presetID="37" presetClass="entr" presetSubtype="0" fill="hold" grpId="0" nodeType="after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fade">
                                      <p:cBhvr>
                                        <p:cTn id="18" dur="2000"/>
                                        <p:tgtEl>
                                          <p:spTgt spid="15363"/>
                                        </p:tgtEl>
                                      </p:cBhvr>
                                    </p:animEffect>
                                    <p:anim calcmode="lin" valueType="num">
                                      <p:cBhvr>
                                        <p:cTn id="19" dur="2000" fill="hold"/>
                                        <p:tgtEl>
                                          <p:spTgt spid="15363"/>
                                        </p:tgtEl>
                                        <p:attrNameLst>
                                          <p:attrName>ppt_x</p:attrName>
                                        </p:attrNameLst>
                                      </p:cBhvr>
                                      <p:tavLst>
                                        <p:tav tm="0">
                                          <p:val>
                                            <p:strVal val="#ppt_x"/>
                                          </p:val>
                                        </p:tav>
                                        <p:tav tm="100000">
                                          <p:val>
                                            <p:strVal val="#ppt_x"/>
                                          </p:val>
                                        </p:tav>
                                      </p:tavLst>
                                    </p:anim>
                                    <p:anim calcmode="lin" valueType="num">
                                      <p:cBhvr>
                                        <p:cTn id="20" dur="1800" decel="100000" fill="hold"/>
                                        <p:tgtEl>
                                          <p:spTgt spid="1536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5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utoUpdateAnimBg="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71900" y="12954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100</a:t>
            </a:r>
          </a:p>
        </p:txBody>
      </p:sp>
      <p:sp>
        <p:nvSpPr>
          <p:cNvPr id="1638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Text Box 4"/>
          <p:cNvSpPr txBox="1">
            <a:spLocks noChangeArrowheads="1"/>
          </p:cNvSpPr>
          <p:nvPr/>
        </p:nvSpPr>
        <p:spPr bwMode="auto">
          <a:xfrm>
            <a:off x="1943100" y="4663281"/>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smtClean="0">
                <a:solidFill>
                  <a:srgbClr val="66FF99"/>
                </a:solidFill>
                <a:effectLst>
                  <a:outerShdw blurRad="38100" dist="38100" dir="2700000" algn="tl">
                    <a:srgbClr val="000000"/>
                  </a:outerShdw>
                </a:effectLst>
                <a:latin typeface="Arial" charset="0"/>
              </a:rPr>
              <a:t>Transduction</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16389" name="Rectangle 5"/>
          <p:cNvSpPr>
            <a:spLocks noChangeArrowheads="1"/>
          </p:cNvSpPr>
          <p:nvPr/>
        </p:nvSpPr>
        <p:spPr bwMode="auto">
          <a:xfrm>
            <a:off x="323850" y="1941255"/>
            <a:ext cx="84963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_____________is </a:t>
            </a:r>
            <a:r>
              <a:rPr lang="en-US" altLang="en-US" sz="3200" i="1" dirty="0">
                <a:solidFill>
                  <a:schemeClr val="hlink"/>
                </a:solidFill>
                <a:effectLst>
                  <a:outerShdw blurRad="38100" dist="38100" dir="2700000" algn="tl">
                    <a:srgbClr val="000000"/>
                  </a:outerShdw>
                </a:effectLst>
                <a:latin typeface="Arial" charset="0"/>
              </a:rPr>
              <a:t>defined as what takes place when many sensors in the body convert physical signals from the environment into encoded neural signals sent to the central nervous </a:t>
            </a:r>
            <a:r>
              <a:rPr lang="en-US" altLang="en-US" sz="3200" i="1" dirty="0" smtClean="0">
                <a:solidFill>
                  <a:schemeClr val="hlink"/>
                </a:solidFill>
                <a:effectLst>
                  <a:outerShdw blurRad="38100" dist="38100" dir="2700000" algn="tl">
                    <a:srgbClr val="000000"/>
                  </a:outerShdw>
                </a:effectLst>
                <a:latin typeface="Arial" charset="0"/>
              </a:rPr>
              <a:t>system.</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638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2000"/>
                                        <p:tgtEl>
                                          <p:spTgt spid="16387"/>
                                        </p:tgtEl>
                                      </p:cBhvr>
                                    </p:animEffect>
                                    <p:anim calcmode="lin" valueType="num">
                                      <p:cBhvr>
                                        <p:cTn id="19" dur="2000" fill="hold"/>
                                        <p:tgtEl>
                                          <p:spTgt spid="16387"/>
                                        </p:tgtEl>
                                        <p:attrNameLst>
                                          <p:attrName>ppt_x</p:attrName>
                                        </p:attrNameLst>
                                      </p:cBhvr>
                                      <p:tavLst>
                                        <p:tav tm="0">
                                          <p:val>
                                            <p:strVal val="#ppt_x"/>
                                          </p:val>
                                        </p:tav>
                                        <p:tav tm="100000">
                                          <p:val>
                                            <p:strVal val="#ppt_x"/>
                                          </p:val>
                                        </p:tav>
                                      </p:tavLst>
                                    </p:anim>
                                    <p:anim calcmode="lin" valueType="num">
                                      <p:cBhvr>
                                        <p:cTn id="20" dur="1800" decel="100000" fill="hold"/>
                                        <p:tgtEl>
                                          <p:spTgt spid="1638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63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utoUpdateAnimBg="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14750" y="1752600"/>
            <a:ext cx="17145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200</a:t>
            </a:r>
          </a:p>
        </p:txBody>
      </p:sp>
      <p:sp>
        <p:nvSpPr>
          <p:cNvPr id="1741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a:off x="1981200" y="4099719"/>
            <a:ext cx="518160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habituation</a:t>
            </a:r>
            <a:r>
              <a:rPr lang="en-US" altLang="en-US" sz="3200" i="1" dirty="0">
                <a:solidFill>
                  <a:srgbClr val="FFCC99"/>
                </a:solidFill>
                <a:effectLst>
                  <a:outerShdw blurRad="38100" dist="38100" dir="2700000" algn="tl">
                    <a:srgbClr val="000000"/>
                  </a:outerShdw>
                </a:effectLst>
                <a:latin typeface="Arial" charset="0"/>
              </a:rPr>
              <a:t>?</a:t>
            </a:r>
          </a:p>
        </p:txBody>
      </p:sp>
      <p:sp>
        <p:nvSpPr>
          <p:cNvPr id="24611" name="Text Box 1059"/>
          <p:cNvSpPr txBox="1">
            <a:spLocks noChangeArrowheads="1"/>
          </p:cNvSpPr>
          <p:nvPr/>
        </p:nvSpPr>
        <p:spPr bwMode="auto">
          <a:xfrm>
            <a:off x="663431" y="2890391"/>
            <a:ext cx="8077200" cy="10772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a:t>
            </a:r>
            <a:r>
              <a:rPr lang="en-US" altLang="en-US" sz="3200" i="1" dirty="0">
                <a:solidFill>
                  <a:schemeClr val="hlink"/>
                </a:solidFill>
                <a:effectLst>
                  <a:outerShdw blurRad="38100" dist="38100" dir="2700000" algn="tl">
                    <a:srgbClr val="000000"/>
                  </a:outerShdw>
                </a:effectLst>
                <a:latin typeface="Arial" charset="0"/>
              </a:rPr>
              <a:t>tendency of the </a:t>
            </a:r>
            <a:r>
              <a:rPr lang="en-US" altLang="en-US" sz="3200" i="1" dirty="0">
                <a:solidFill>
                  <a:srgbClr val="66FF99"/>
                </a:solidFill>
                <a:effectLst>
                  <a:outerShdw blurRad="38100" dist="38100" dir="2700000" algn="tl">
                    <a:srgbClr val="000000"/>
                  </a:outerShdw>
                </a:effectLst>
                <a:latin typeface="Arial" charset="0"/>
              </a:rPr>
              <a:t>brain</a:t>
            </a:r>
            <a:r>
              <a:rPr lang="en-US" altLang="en-US" sz="3200" i="1" dirty="0">
                <a:solidFill>
                  <a:schemeClr val="hlink"/>
                </a:solidFill>
                <a:effectLst>
                  <a:outerShdw blurRad="38100" dist="38100" dir="2700000" algn="tl">
                    <a:srgbClr val="000000"/>
                  </a:outerShdw>
                </a:effectLst>
                <a:latin typeface="Arial" charset="0"/>
              </a:rPr>
              <a:t> to stop attending to constant, unchanging </a:t>
            </a:r>
            <a:r>
              <a:rPr lang="en-US" altLang="en-US" sz="3200" i="1" dirty="0" smtClean="0">
                <a:solidFill>
                  <a:schemeClr val="hlink"/>
                </a:solidFill>
                <a:effectLst>
                  <a:outerShdw blurRad="38100" dist="38100" dir="2700000" algn="tl">
                    <a:srgbClr val="000000"/>
                  </a:outerShdw>
                </a:effectLst>
                <a:latin typeface="Arial" charset="0"/>
              </a:rPr>
              <a:t>information.</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7412"/>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fade">
                                      <p:cBhvr>
                                        <p:cTn id="18" dur="2000"/>
                                        <p:tgtEl>
                                          <p:spTgt spid="17411"/>
                                        </p:tgtEl>
                                      </p:cBhvr>
                                    </p:animEffect>
                                    <p:anim calcmode="lin" valueType="num">
                                      <p:cBhvr>
                                        <p:cTn id="19" dur="2000" fill="hold"/>
                                        <p:tgtEl>
                                          <p:spTgt spid="17411"/>
                                        </p:tgtEl>
                                        <p:attrNameLst>
                                          <p:attrName>ppt_x</p:attrName>
                                        </p:attrNameLst>
                                      </p:cBhvr>
                                      <p:tavLst>
                                        <p:tav tm="0">
                                          <p:val>
                                            <p:strVal val="#ppt_x"/>
                                          </p:val>
                                        </p:tav>
                                        <p:tav tm="100000">
                                          <p:val>
                                            <p:strVal val="#ppt_x"/>
                                          </p:val>
                                        </p:tav>
                                      </p:tavLst>
                                    </p:anim>
                                    <p:anim calcmode="lin" valueType="num">
                                      <p:cBhvr>
                                        <p:cTn id="20" dur="1800" decel="100000" fill="hold"/>
                                        <p:tgtEl>
                                          <p:spTgt spid="1741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74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animBg="1"/>
      <p:bldP spid="17412" grpId="0"/>
      <p:bldP spid="246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19500" y="2133600"/>
            <a:ext cx="19050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300</a:t>
            </a:r>
          </a:p>
        </p:txBody>
      </p:sp>
      <p:sp>
        <p:nvSpPr>
          <p:cNvPr id="1843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4"/>
          <p:cNvSpPr txBox="1">
            <a:spLocks noChangeArrowheads="1"/>
          </p:cNvSpPr>
          <p:nvPr/>
        </p:nvSpPr>
        <p:spPr bwMode="auto">
          <a:xfrm>
            <a:off x="1975945" y="4511455"/>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err="1">
                <a:solidFill>
                  <a:srgbClr val="66FF99"/>
                </a:solidFill>
                <a:effectLst>
                  <a:outerShdw blurRad="38100" dist="38100" dir="2700000" algn="tl">
                    <a:srgbClr val="000000"/>
                  </a:outerShdw>
                </a:effectLst>
                <a:latin typeface="Arial" charset="0"/>
              </a:rPr>
              <a:t>s</a:t>
            </a:r>
            <a:r>
              <a:rPr lang="en-US" altLang="en-US" sz="3200" i="1" dirty="0" err="1" smtClean="0">
                <a:solidFill>
                  <a:srgbClr val="66FF99"/>
                </a:solidFill>
                <a:effectLst>
                  <a:outerShdw blurRad="38100" dist="38100" dir="2700000" algn="tl">
                    <a:srgbClr val="000000"/>
                  </a:outerShdw>
                </a:effectLst>
                <a:latin typeface="Arial" charset="0"/>
              </a:rPr>
              <a:t>omesthetic</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8437" name="Text Box 5"/>
          <p:cNvSpPr txBox="1">
            <a:spLocks noChangeArrowheads="1"/>
          </p:cNvSpPr>
          <p:nvPr/>
        </p:nvSpPr>
        <p:spPr bwMode="auto">
          <a:xfrm>
            <a:off x="204431" y="2644170"/>
            <a:ext cx="87509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a:t>
            </a:r>
            <a:r>
              <a:rPr lang="en-US" altLang="en-US" sz="3200" i="1" dirty="0">
                <a:solidFill>
                  <a:schemeClr val="hlink"/>
                </a:solidFill>
                <a:effectLst>
                  <a:outerShdw blurRad="38100" dist="38100" dir="2700000" algn="tl">
                    <a:srgbClr val="000000"/>
                  </a:outerShdw>
                </a:effectLst>
                <a:latin typeface="Arial" charset="0"/>
              </a:rPr>
              <a:t>body senses consisting of the skin senses, the kinesthetic sense, and the vestibular </a:t>
            </a:r>
            <a:r>
              <a:rPr lang="en-US" altLang="en-US" sz="3200" i="1" dirty="0" smtClean="0">
                <a:solidFill>
                  <a:schemeClr val="hlink"/>
                </a:solidFill>
                <a:effectLst>
                  <a:outerShdw blurRad="38100" dist="38100" dir="2700000" algn="tl">
                    <a:srgbClr val="000000"/>
                  </a:outerShdw>
                </a:effectLst>
                <a:latin typeface="Arial" charset="0"/>
              </a:rPr>
              <a:t>senses are called the ___________ senses.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843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2000"/>
                                        <p:tgtEl>
                                          <p:spTgt spid="18435"/>
                                        </p:tgtEl>
                                      </p:cBhvr>
                                    </p:animEffect>
                                    <p:anim calcmode="lin" valueType="num">
                                      <p:cBhvr>
                                        <p:cTn id="19" dur="2000" fill="hold"/>
                                        <p:tgtEl>
                                          <p:spTgt spid="18435"/>
                                        </p:tgtEl>
                                        <p:attrNameLst>
                                          <p:attrName>ppt_x</p:attrName>
                                        </p:attrNameLst>
                                      </p:cBhvr>
                                      <p:tavLst>
                                        <p:tav tm="0">
                                          <p:val>
                                            <p:strVal val="#ppt_x"/>
                                          </p:val>
                                        </p:tav>
                                        <p:tav tm="100000">
                                          <p:val>
                                            <p:strVal val="#ppt_x"/>
                                          </p:val>
                                        </p:tav>
                                      </p:tavLst>
                                    </p:anim>
                                    <p:anim calcmode="lin" valueType="num">
                                      <p:cBhvr>
                                        <p:cTn id="20" dur="1800" decel="100000" fill="hold"/>
                                        <p:tgtEl>
                                          <p:spTgt spid="1843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8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autoUpdateAnimBg="0"/>
      <p:bldP spid="184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29200" y="2057400"/>
            <a:ext cx="17526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400 </a:t>
            </a:r>
          </a:p>
        </p:txBody>
      </p:sp>
      <p:sp>
        <p:nvSpPr>
          <p:cNvPr id="1945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Text Box 4"/>
          <p:cNvSpPr txBox="1">
            <a:spLocks noChangeArrowheads="1"/>
          </p:cNvSpPr>
          <p:nvPr/>
        </p:nvSpPr>
        <p:spPr bwMode="auto">
          <a:xfrm>
            <a:off x="1066800" y="5412814"/>
            <a:ext cx="7010400"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 </a:t>
            </a:r>
            <a:r>
              <a:rPr lang="en-US" altLang="en-US" sz="3200" i="1" dirty="0">
                <a:solidFill>
                  <a:srgbClr val="66FF99"/>
                </a:solidFill>
                <a:effectLst>
                  <a:outerShdw blurRad="38100" dist="38100" dir="2700000" algn="tl">
                    <a:srgbClr val="000000"/>
                  </a:outerShdw>
                </a:effectLst>
                <a:latin typeface="Arial" charset="0"/>
              </a:rPr>
              <a:t>Figure-Ground</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smtClean="0">
                <a:solidFill>
                  <a:srgbClr val="FFCC99"/>
                </a:solidFill>
                <a:effectLst>
                  <a:outerShdw blurRad="38100" dist="38100" dir="2700000" algn="tl">
                    <a:srgbClr val="000000"/>
                  </a:outerShdw>
                </a:effectLst>
                <a:latin typeface="Arial" charset="0"/>
              </a:rPr>
              <a:t>Illusion?</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9461" name="Text Box 5"/>
          <p:cNvSpPr txBox="1">
            <a:spLocks noChangeArrowheads="1"/>
          </p:cNvSpPr>
          <p:nvPr/>
        </p:nvSpPr>
        <p:spPr bwMode="auto">
          <a:xfrm>
            <a:off x="4055447" y="3072825"/>
            <a:ext cx="5086965"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 Illusion. </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92350"/>
            <a:ext cx="3826847" cy="4038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9460"/>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fade">
                                      <p:cBhvr>
                                        <p:cTn id="18" dur="2000"/>
                                        <p:tgtEl>
                                          <p:spTgt spid="19459"/>
                                        </p:tgtEl>
                                      </p:cBhvr>
                                    </p:animEffect>
                                    <p:anim calcmode="lin" valueType="num">
                                      <p:cBhvr>
                                        <p:cTn id="19" dur="2000" fill="hold"/>
                                        <p:tgtEl>
                                          <p:spTgt spid="19459"/>
                                        </p:tgtEl>
                                        <p:attrNameLst>
                                          <p:attrName>ppt_x</p:attrName>
                                        </p:attrNameLst>
                                      </p:cBhvr>
                                      <p:tavLst>
                                        <p:tav tm="0">
                                          <p:val>
                                            <p:strVal val="#ppt_x"/>
                                          </p:val>
                                        </p:tav>
                                        <p:tav tm="100000">
                                          <p:val>
                                            <p:strVal val="#ppt_x"/>
                                          </p:val>
                                        </p:tav>
                                      </p:tavLst>
                                    </p:anim>
                                    <p:anim calcmode="lin" valueType="num">
                                      <p:cBhvr>
                                        <p:cTn id="20" dur="1800" decel="100000" fill="hold"/>
                                        <p:tgtEl>
                                          <p:spTgt spid="1945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3207492"/>
            <a:ext cx="2362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500</a:t>
            </a:r>
          </a:p>
        </p:txBody>
      </p:sp>
      <p:sp>
        <p:nvSpPr>
          <p:cNvPr id="2048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Text Box 4"/>
          <p:cNvSpPr txBox="1">
            <a:spLocks noChangeArrowheads="1"/>
          </p:cNvSpPr>
          <p:nvPr/>
        </p:nvSpPr>
        <p:spPr bwMode="auto">
          <a:xfrm>
            <a:off x="588963" y="6026734"/>
            <a:ext cx="7183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the</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Hermann grid</a:t>
            </a:r>
            <a:r>
              <a:rPr lang="en-US" altLang="en-US" sz="3200" i="1" dirty="0">
                <a:solidFill>
                  <a:srgbClr val="FFCC99"/>
                </a:solidFill>
                <a:effectLst>
                  <a:outerShdw blurRad="38100" dist="38100" dir="2700000" algn="tl">
                    <a:srgbClr val="000000"/>
                  </a:outerShdw>
                </a:effectLst>
                <a:latin typeface="Arial" charset="0"/>
              </a:rPr>
              <a:t> illusion?</a:t>
            </a:r>
          </a:p>
        </p:txBody>
      </p:sp>
      <p:sp>
        <p:nvSpPr>
          <p:cNvPr id="20485" name="Text Box 5"/>
          <p:cNvSpPr txBox="1">
            <a:spLocks noChangeArrowheads="1"/>
          </p:cNvSpPr>
          <p:nvPr/>
        </p:nvSpPr>
        <p:spPr bwMode="auto">
          <a:xfrm>
            <a:off x="382971" y="156204"/>
            <a:ext cx="8420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The </a:t>
            </a:r>
            <a:r>
              <a:rPr lang="en-US" altLang="en-US" sz="3200" i="1" dirty="0" smtClean="0">
                <a:solidFill>
                  <a:schemeClr val="hlink"/>
                </a:solidFill>
                <a:effectLst>
                  <a:outerShdw blurRad="38100" dist="38100" dir="2700000" algn="tl">
                    <a:srgbClr val="000000"/>
                  </a:outerShdw>
                </a:effectLst>
                <a:latin typeface="Arial" charset="0"/>
              </a:rPr>
              <a:t>_______ ____ illusion.</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064" y="1066800"/>
            <a:ext cx="4785336" cy="46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0484"/>
                                        </p:tgtEl>
                                        <p:attrNameLst>
                                          <p:attrName>style.visibility</p:attrName>
                                        </p:attrNameLst>
                                      </p:cBhvr>
                                      <p:to>
                                        <p:strVal val="visible"/>
                                      </p:to>
                                    </p:set>
                                  </p:childTnLst>
                                </p:cTn>
                              </p:par>
                            </p:childTnLst>
                          </p:cTn>
                        </p:par>
                        <p:par>
                          <p:cTn id="15" fill="hold" nodeType="afterGroup">
                            <p:stCondLst>
                              <p:cond delay="2401"/>
                            </p:stCondLst>
                            <p:childTnLst>
                              <p:par>
                                <p:cTn id="16" presetID="37"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fade">
                                      <p:cBhvr>
                                        <p:cTn id="18" dur="2000"/>
                                        <p:tgtEl>
                                          <p:spTgt spid="20483"/>
                                        </p:tgtEl>
                                      </p:cBhvr>
                                    </p:animEffect>
                                    <p:anim calcmode="lin" valueType="num">
                                      <p:cBhvr>
                                        <p:cTn id="19" dur="2000" fill="hold"/>
                                        <p:tgtEl>
                                          <p:spTgt spid="20483"/>
                                        </p:tgtEl>
                                        <p:attrNameLst>
                                          <p:attrName>ppt_x</p:attrName>
                                        </p:attrNameLst>
                                      </p:cBhvr>
                                      <p:tavLst>
                                        <p:tav tm="0">
                                          <p:val>
                                            <p:strVal val="#ppt_x"/>
                                          </p:val>
                                        </p:tav>
                                        <p:tav tm="100000">
                                          <p:val>
                                            <p:strVal val="#ppt_x"/>
                                          </p:val>
                                        </p:tav>
                                      </p:tavLst>
                                    </p:anim>
                                    <p:anim calcmode="lin" valueType="num">
                                      <p:cBhvr>
                                        <p:cTn id="20" dur="1800" decel="100000" fill="hold"/>
                                        <p:tgtEl>
                                          <p:spTgt spid="2048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animBg="1"/>
      <p:bldP spid="20484" grpId="0" autoUpdateAnimBg="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1752600"/>
            <a:ext cx="3048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100</a:t>
            </a:r>
          </a:p>
        </p:txBody>
      </p:sp>
      <p:sp>
        <p:nvSpPr>
          <p:cNvPr id="21509" name="Text Box 5"/>
          <p:cNvSpPr txBox="1">
            <a:spLocks noChangeArrowheads="1"/>
          </p:cNvSpPr>
          <p:nvPr/>
        </p:nvSpPr>
        <p:spPr bwMode="auto">
          <a:xfrm>
            <a:off x="1380259" y="4731610"/>
            <a:ext cx="63834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Absolute threshold</a:t>
            </a:r>
            <a:r>
              <a:rPr lang="en-US" altLang="en-US" sz="3200" i="1" dirty="0">
                <a:solidFill>
                  <a:srgbClr val="FFCC99"/>
                </a:solidFill>
                <a:effectLst>
                  <a:outerShdw blurRad="38100" dist="38100" dir="2700000" algn="tl">
                    <a:srgbClr val="000000"/>
                  </a:outerShdw>
                </a:effectLst>
                <a:latin typeface="Arial" charset="0"/>
              </a:rPr>
              <a:t>?</a:t>
            </a:r>
          </a:p>
        </p:txBody>
      </p:sp>
      <p:sp>
        <p:nvSpPr>
          <p:cNvPr id="2150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p:cNvSpPr txBox="1">
            <a:spLocks noChangeArrowheads="1"/>
          </p:cNvSpPr>
          <p:nvPr/>
        </p:nvSpPr>
        <p:spPr bwMode="auto">
          <a:xfrm>
            <a:off x="904009" y="2374236"/>
            <a:ext cx="733598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________: </a:t>
            </a:r>
            <a:r>
              <a:rPr lang="en-US" altLang="en-US" sz="3200" i="1" dirty="0">
                <a:solidFill>
                  <a:schemeClr val="hlink"/>
                </a:solidFill>
                <a:effectLst>
                  <a:outerShdw blurRad="38100" dist="38100" dir="2700000" algn="tl">
                    <a:srgbClr val="000000"/>
                  </a:outerShdw>
                </a:effectLst>
                <a:latin typeface="Arial" charset="0"/>
              </a:rPr>
              <a:t>the smallest amount of energy needed for a person to consciously detect a stimulus 50 percent of the time it is </a:t>
            </a:r>
            <a:r>
              <a:rPr lang="en-US" altLang="en-US" sz="3200" i="1" dirty="0" smtClean="0">
                <a:solidFill>
                  <a:schemeClr val="hlink"/>
                </a:solidFill>
                <a:effectLst>
                  <a:outerShdw blurRad="38100" dist="38100" dir="2700000" algn="tl">
                    <a:srgbClr val="000000"/>
                  </a:outerShdw>
                </a:effectLst>
                <a:latin typeface="Arial" charset="0"/>
              </a:rPr>
              <a:t>present.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1509"/>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fade">
                                      <p:cBhvr>
                                        <p:cTn id="18" dur="2000"/>
                                        <p:tgtEl>
                                          <p:spTgt spid="21507"/>
                                        </p:tgtEl>
                                      </p:cBhvr>
                                    </p:animEffect>
                                    <p:anim calcmode="lin" valueType="num">
                                      <p:cBhvr>
                                        <p:cTn id="19" dur="2000" fill="hold"/>
                                        <p:tgtEl>
                                          <p:spTgt spid="21507"/>
                                        </p:tgtEl>
                                        <p:attrNameLst>
                                          <p:attrName>ppt_x</p:attrName>
                                        </p:attrNameLst>
                                      </p:cBhvr>
                                      <p:tavLst>
                                        <p:tav tm="0">
                                          <p:val>
                                            <p:strVal val="#ppt_x"/>
                                          </p:val>
                                        </p:tav>
                                        <p:tav tm="100000">
                                          <p:val>
                                            <p:strVal val="#ppt_x"/>
                                          </p:val>
                                        </p:tav>
                                      </p:tavLst>
                                    </p:anim>
                                    <p:anim calcmode="lin" valueType="num">
                                      <p:cBhvr>
                                        <p:cTn id="20" dur="1800" decel="100000" fill="hold"/>
                                        <p:tgtEl>
                                          <p:spTgt spid="2150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autoUpdateAnimBg="0"/>
      <p:bldP spid="21507" grpId="0" animBg="1"/>
      <p:bldP spid="215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71800" y="1752600"/>
            <a:ext cx="32004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200</a:t>
            </a:r>
          </a:p>
        </p:txBody>
      </p:sp>
      <p:sp>
        <p:nvSpPr>
          <p:cNvPr id="2253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5"/>
          <p:cNvSpPr txBox="1">
            <a:spLocks noChangeArrowheads="1"/>
          </p:cNvSpPr>
          <p:nvPr/>
        </p:nvSpPr>
        <p:spPr bwMode="auto">
          <a:xfrm>
            <a:off x="1828800" y="4495800"/>
            <a:ext cx="5791200" cy="584775"/>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sensory </a:t>
            </a:r>
            <a:r>
              <a:rPr lang="en-US" altLang="en-US" sz="3200" i="1" dirty="0">
                <a:solidFill>
                  <a:srgbClr val="66FF99"/>
                </a:solidFill>
                <a:effectLst>
                  <a:outerShdw blurRad="38100" dist="38100" dir="2700000" algn="tl">
                    <a:srgbClr val="000000"/>
                  </a:outerShdw>
                </a:effectLst>
                <a:latin typeface="Arial" charset="0"/>
              </a:rPr>
              <a:t>adaptation</a:t>
            </a:r>
            <a:r>
              <a:rPr lang="en-US" altLang="en-US" sz="3200" i="1" dirty="0">
                <a:solidFill>
                  <a:srgbClr val="FFCC99"/>
                </a:solidFill>
                <a:effectLst>
                  <a:outerShdw blurRad="38100" dist="38100" dir="2700000" algn="tl">
                    <a:srgbClr val="000000"/>
                  </a:outerShdw>
                </a:effectLst>
                <a:latin typeface="Arial" charset="0"/>
              </a:rPr>
              <a:t>? </a:t>
            </a:r>
          </a:p>
        </p:txBody>
      </p:sp>
      <p:sp>
        <p:nvSpPr>
          <p:cNvPr id="22542" name="Text Box 14"/>
          <p:cNvSpPr txBox="1">
            <a:spLocks noChangeArrowheads="1"/>
          </p:cNvSpPr>
          <p:nvPr/>
        </p:nvSpPr>
        <p:spPr bwMode="auto">
          <a:xfrm>
            <a:off x="736168" y="2644170"/>
            <a:ext cx="7644245" cy="1569660"/>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a:t>
            </a:r>
            <a:r>
              <a:rPr lang="en-US" altLang="en-US" sz="3200" i="1" dirty="0">
                <a:solidFill>
                  <a:schemeClr val="hlink"/>
                </a:solidFill>
                <a:effectLst>
                  <a:outerShdw blurRad="38100" dist="38100" dir="2700000" algn="tl">
                    <a:srgbClr val="000000"/>
                  </a:outerShdw>
                </a:effectLst>
                <a:latin typeface="Arial" charset="0"/>
              </a:rPr>
              <a:t>tendency of sensory receptor </a:t>
            </a:r>
            <a:r>
              <a:rPr lang="en-US" altLang="en-US" sz="3200" i="1" dirty="0">
                <a:solidFill>
                  <a:srgbClr val="66FF99"/>
                </a:solidFill>
                <a:effectLst>
                  <a:outerShdw blurRad="38100" dist="38100" dir="2700000" algn="tl">
                    <a:srgbClr val="000000"/>
                  </a:outerShdw>
                </a:effectLst>
                <a:latin typeface="Arial" charset="0"/>
              </a:rPr>
              <a:t>cells</a:t>
            </a:r>
            <a:r>
              <a:rPr lang="en-US" altLang="en-US" sz="3200" i="1" dirty="0">
                <a:solidFill>
                  <a:schemeClr val="hlink"/>
                </a:solidFill>
                <a:effectLst>
                  <a:outerShdw blurRad="38100" dist="38100" dir="2700000" algn="tl">
                    <a:srgbClr val="000000"/>
                  </a:outerShdw>
                </a:effectLst>
                <a:latin typeface="Arial" charset="0"/>
              </a:rPr>
              <a:t> to become less responsive to a stimulus that is </a:t>
            </a:r>
            <a:r>
              <a:rPr lang="en-US" altLang="en-US" sz="3200" i="1" dirty="0" smtClean="0">
                <a:solidFill>
                  <a:schemeClr val="hlink"/>
                </a:solidFill>
                <a:effectLst>
                  <a:outerShdw blurRad="38100" dist="38100" dir="2700000" algn="tl">
                    <a:srgbClr val="000000"/>
                  </a:outerShdw>
                </a:effectLst>
                <a:latin typeface="Arial" charset="0"/>
              </a:rPr>
              <a:t>unchanging.</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2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2533"/>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fade">
                                      <p:cBhvr>
                                        <p:cTn id="18" dur="2000"/>
                                        <p:tgtEl>
                                          <p:spTgt spid="22531"/>
                                        </p:tgtEl>
                                      </p:cBhvr>
                                    </p:animEffect>
                                    <p:anim calcmode="lin" valueType="num">
                                      <p:cBhvr>
                                        <p:cTn id="19" dur="2000" fill="hold"/>
                                        <p:tgtEl>
                                          <p:spTgt spid="22531"/>
                                        </p:tgtEl>
                                        <p:attrNameLst>
                                          <p:attrName>ppt_x</p:attrName>
                                        </p:attrNameLst>
                                      </p:cBhvr>
                                      <p:tavLst>
                                        <p:tav tm="0">
                                          <p:val>
                                            <p:strVal val="#ppt_x"/>
                                          </p:val>
                                        </p:tav>
                                        <p:tav tm="100000">
                                          <p:val>
                                            <p:strVal val="#ppt_x"/>
                                          </p:val>
                                        </p:tav>
                                      </p:tavLst>
                                    </p:anim>
                                    <p:anim calcmode="lin" valueType="num">
                                      <p:cBhvr>
                                        <p:cTn id="20" dur="1800" decel="100000" fill="hold"/>
                                        <p:tgtEl>
                                          <p:spTgt spid="2253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2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animBg="1"/>
      <p:bldP spid="22533" grpId="0"/>
      <p:bldP spid="22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rgbClr val="FF5050"/>
                </a:solidFill>
                <a:effectLst>
                  <a:outerShdw blurRad="38100" dist="38100" dir="2700000" algn="tl">
                    <a:srgbClr val="000000"/>
                  </a:outerShdw>
                </a:effectLst>
                <a:latin typeface="Arial" charset="0"/>
              </a:rPr>
              <a:t>1</a:t>
            </a:r>
          </a:p>
        </p:txBody>
      </p:sp>
      <p:sp>
        <p:nvSpPr>
          <p:cNvPr id="3075" name="Rectangle 3"/>
          <p:cNvSpPr>
            <a:spLocks noChangeArrowheads="1"/>
          </p:cNvSpPr>
          <p:nvPr/>
        </p:nvSpPr>
        <p:spPr bwMode="auto">
          <a:xfrm>
            <a:off x="18288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6576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p:cNvSpPr>
            <a:spLocks noChangeArrowheads="1"/>
          </p:cNvSpPr>
          <p:nvPr/>
        </p:nvSpPr>
        <p:spPr bwMode="auto">
          <a:xfrm>
            <a:off x="54864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73152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18288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36576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54864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73152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18288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36576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54864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73152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18288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36576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54864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73152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18288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36576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54864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73152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18288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36576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54864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73152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2" name="Rectangle 70"/>
          <p:cNvSpPr>
            <a:spLocks noChangeArrowheads="1"/>
          </p:cNvSpPr>
          <p:nvPr/>
        </p:nvSpPr>
        <p:spPr bwMode="auto">
          <a:xfrm>
            <a:off x="182880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chemeClr val="hlink"/>
                </a:solidFill>
                <a:effectLst>
                  <a:outerShdw blurRad="38100" dist="38100" dir="2700000" algn="tl">
                    <a:srgbClr val="000000"/>
                  </a:outerShdw>
                </a:effectLst>
                <a:latin typeface="Arial" charset="0"/>
              </a:rPr>
              <a:t>2</a:t>
            </a:r>
          </a:p>
        </p:txBody>
      </p:sp>
      <p:sp useBgFill="1">
        <p:nvSpPr>
          <p:cNvPr id="3143" name="Rectangle 71"/>
          <p:cNvSpPr>
            <a:spLocks noChangeArrowheads="1"/>
          </p:cNvSpPr>
          <p:nvPr/>
        </p:nvSpPr>
        <p:spPr bwMode="auto">
          <a:xfrm>
            <a:off x="36576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00FFFF"/>
                </a:solidFill>
                <a:effectLst>
                  <a:outerShdw blurRad="38100" dist="38100" dir="2700000" algn="tl">
                    <a:srgbClr val="000000"/>
                  </a:outerShdw>
                </a:effectLst>
                <a:latin typeface="Arial" charset="0"/>
              </a:rPr>
              <a:t>3</a:t>
            </a:r>
            <a:endParaRPr lang="en-US" altLang="en-US" sz="6600" i="1">
              <a:solidFill>
                <a:srgbClr val="00FFFF"/>
              </a:solidFill>
              <a:latin typeface="Arial" charset="0"/>
            </a:endParaRPr>
          </a:p>
        </p:txBody>
      </p:sp>
      <p:sp useBgFill="1">
        <p:nvSpPr>
          <p:cNvPr id="3144" name="Rectangle 72"/>
          <p:cNvSpPr>
            <a:spLocks noChangeArrowheads="1"/>
          </p:cNvSpPr>
          <p:nvPr/>
        </p:nvSpPr>
        <p:spPr bwMode="auto">
          <a:xfrm>
            <a:off x="54864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99FF66"/>
                </a:solidFill>
                <a:effectLst>
                  <a:outerShdw blurRad="38100" dist="38100" dir="2700000" algn="tl">
                    <a:srgbClr val="000000"/>
                  </a:outerShdw>
                </a:effectLst>
                <a:latin typeface="Arial" charset="0"/>
              </a:rPr>
              <a:t>4</a:t>
            </a:r>
            <a:endParaRPr lang="en-US" altLang="en-US" sz="6600" i="1">
              <a:solidFill>
                <a:srgbClr val="99FF66"/>
              </a:solidFill>
              <a:latin typeface="Arial" charset="0"/>
            </a:endParaRPr>
          </a:p>
        </p:txBody>
      </p:sp>
      <p:sp useBgFill="1">
        <p:nvSpPr>
          <p:cNvPr id="3145" name="Rectangle 73"/>
          <p:cNvSpPr>
            <a:spLocks noChangeArrowheads="1"/>
          </p:cNvSpPr>
          <p:nvPr/>
        </p:nvSpPr>
        <p:spPr bwMode="auto">
          <a:xfrm>
            <a:off x="73152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FFCC99"/>
                </a:solidFill>
                <a:effectLst>
                  <a:outerShdw blurRad="38100" dist="38100" dir="2700000" algn="tl">
                    <a:srgbClr val="000000"/>
                  </a:outerShdw>
                </a:effectLst>
                <a:latin typeface="Arial" charset="0"/>
              </a:rPr>
              <a:t>5</a:t>
            </a:r>
            <a:r>
              <a:rPr lang="en-US" altLang="en-US" sz="6600" i="1">
                <a:solidFill>
                  <a:srgbClr val="99FF66"/>
                </a:solidFill>
                <a:effectLst>
                  <a:outerShdw blurRad="38100" dist="38100" dir="2700000" algn="tl">
                    <a:srgbClr val="000000"/>
                  </a:outerShdw>
                </a:effectLst>
              </a:rPr>
              <a:t> </a:t>
            </a:r>
          </a:p>
        </p:txBody>
      </p:sp>
      <p:sp>
        <p:nvSpPr>
          <p:cNvPr id="3146" name="Rectangle 74"/>
          <p:cNvSpPr>
            <a:spLocks noChangeArrowheads="1"/>
          </p:cNvSpPr>
          <p:nvPr/>
        </p:nvSpPr>
        <p:spPr bwMode="auto">
          <a:xfrm>
            <a:off x="0" y="1295400"/>
            <a:ext cx="9144000" cy="228600"/>
          </a:xfrm>
          <a:prstGeom prst="rect">
            <a:avLst/>
          </a:prstGeom>
          <a:solidFill>
            <a:srgbClr val="FFCC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7" name="Rectangle 75"/>
          <p:cNvSpPr>
            <a:spLocks noChangeArrowheads="1"/>
          </p:cNvSpPr>
          <p:nvPr/>
        </p:nvSpPr>
        <p:spPr bwMode="auto">
          <a:xfrm>
            <a:off x="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 action="ppaction://hlinksldjump"/>
              </a:rPr>
              <a:t>100</a:t>
            </a:r>
            <a:endParaRPr lang="en-US" altLang="en-US">
              <a:effectLst>
                <a:outerShdw blurRad="38100" dist="38100" dir="2700000" algn="tl">
                  <a:srgbClr val="FFFFFF"/>
                </a:outerShdw>
              </a:effectLst>
            </a:endParaRPr>
          </a:p>
        </p:txBody>
      </p:sp>
      <p:sp useBgFill="1">
        <p:nvSpPr>
          <p:cNvPr id="3148" name="Rectangle 76"/>
          <p:cNvSpPr>
            <a:spLocks noChangeArrowheads="1"/>
          </p:cNvSpPr>
          <p:nvPr/>
        </p:nvSpPr>
        <p:spPr bwMode="auto">
          <a:xfrm>
            <a:off x="18288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3" action="ppaction://hlinksldjump"/>
              </a:rPr>
              <a:t>100</a:t>
            </a:r>
            <a:endParaRPr lang="en-US" altLang="en-US">
              <a:effectLst>
                <a:outerShdw blurRad="38100" dist="38100" dir="2700000" algn="tl">
                  <a:srgbClr val="FFFFFF"/>
                </a:outerShdw>
              </a:effectLst>
            </a:endParaRPr>
          </a:p>
        </p:txBody>
      </p:sp>
      <p:sp useBgFill="1">
        <p:nvSpPr>
          <p:cNvPr id="3149" name="Rectangle 77"/>
          <p:cNvSpPr>
            <a:spLocks noChangeArrowheads="1"/>
          </p:cNvSpPr>
          <p:nvPr/>
        </p:nvSpPr>
        <p:spPr bwMode="auto">
          <a:xfrm>
            <a:off x="36576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4" action="ppaction://hlinksldjump"/>
              </a:rPr>
              <a:t>100</a:t>
            </a:r>
            <a:endParaRPr lang="en-US" altLang="en-US">
              <a:effectLst>
                <a:outerShdw blurRad="38100" dist="38100" dir="2700000" algn="tl">
                  <a:srgbClr val="FFFFFF"/>
                </a:outerShdw>
              </a:effectLst>
            </a:endParaRPr>
          </a:p>
        </p:txBody>
      </p:sp>
      <p:sp useBgFill="1">
        <p:nvSpPr>
          <p:cNvPr id="3150" name="Rectangle 78"/>
          <p:cNvSpPr>
            <a:spLocks noChangeArrowheads="1"/>
          </p:cNvSpPr>
          <p:nvPr/>
        </p:nvSpPr>
        <p:spPr bwMode="auto">
          <a:xfrm>
            <a:off x="54864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5" action="ppaction://hlinksldjump"/>
              </a:rPr>
              <a:t>100</a:t>
            </a:r>
            <a:endParaRPr lang="en-US" altLang="en-US">
              <a:effectLst>
                <a:outerShdw blurRad="38100" dist="38100" dir="2700000" algn="tl">
                  <a:srgbClr val="FFFFFF"/>
                </a:outerShdw>
              </a:effectLst>
            </a:endParaRPr>
          </a:p>
        </p:txBody>
      </p:sp>
      <p:sp useBgFill="1">
        <p:nvSpPr>
          <p:cNvPr id="3151" name="Rectangle 79"/>
          <p:cNvSpPr>
            <a:spLocks noChangeArrowheads="1"/>
          </p:cNvSpPr>
          <p:nvPr/>
        </p:nvSpPr>
        <p:spPr bwMode="auto">
          <a:xfrm>
            <a:off x="73152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6" action="ppaction://hlinksldjump"/>
              </a:rPr>
              <a:t>100</a:t>
            </a:r>
            <a:endParaRPr lang="en-US" altLang="en-US">
              <a:effectLst>
                <a:outerShdw blurRad="38100" dist="38100" dir="2700000" algn="tl">
                  <a:srgbClr val="FFFFFF"/>
                </a:outerShdw>
              </a:effectLst>
            </a:endParaRPr>
          </a:p>
        </p:txBody>
      </p:sp>
      <p:sp useBgFill="1">
        <p:nvSpPr>
          <p:cNvPr id="3152" name="Rectangle 80"/>
          <p:cNvSpPr>
            <a:spLocks noChangeArrowheads="1"/>
          </p:cNvSpPr>
          <p:nvPr/>
        </p:nvSpPr>
        <p:spPr bwMode="auto">
          <a:xfrm>
            <a:off x="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7" action="ppaction://hlinksldjump"/>
              </a:rPr>
              <a:t>200</a:t>
            </a:r>
            <a:endParaRPr lang="en-US" altLang="en-US">
              <a:effectLst>
                <a:outerShdw blurRad="38100" dist="38100" dir="2700000" algn="tl">
                  <a:srgbClr val="FFFFFF"/>
                </a:outerShdw>
              </a:effectLst>
            </a:endParaRPr>
          </a:p>
        </p:txBody>
      </p:sp>
      <p:sp useBgFill="1">
        <p:nvSpPr>
          <p:cNvPr id="3153" name="Rectangle 81"/>
          <p:cNvSpPr>
            <a:spLocks noChangeArrowheads="1"/>
          </p:cNvSpPr>
          <p:nvPr/>
        </p:nvSpPr>
        <p:spPr bwMode="auto">
          <a:xfrm>
            <a:off x="18288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8" action="ppaction://hlinksldjump"/>
              </a:rPr>
              <a:t>200</a:t>
            </a:r>
            <a:endParaRPr lang="en-US" altLang="en-US">
              <a:effectLst>
                <a:outerShdw blurRad="38100" dist="38100" dir="2700000" algn="tl">
                  <a:srgbClr val="FFFFFF"/>
                </a:outerShdw>
              </a:effectLst>
            </a:endParaRPr>
          </a:p>
        </p:txBody>
      </p:sp>
      <p:sp useBgFill="1">
        <p:nvSpPr>
          <p:cNvPr id="3154" name="Rectangle 82"/>
          <p:cNvSpPr>
            <a:spLocks noChangeArrowheads="1"/>
          </p:cNvSpPr>
          <p:nvPr/>
        </p:nvSpPr>
        <p:spPr bwMode="auto">
          <a:xfrm>
            <a:off x="36576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9" action="ppaction://hlinksldjump"/>
              </a:rPr>
              <a:t>200</a:t>
            </a:r>
            <a:endParaRPr lang="en-US" altLang="en-US">
              <a:effectLst>
                <a:outerShdw blurRad="38100" dist="38100" dir="2700000" algn="tl">
                  <a:srgbClr val="FFFFFF"/>
                </a:outerShdw>
              </a:effectLst>
            </a:endParaRPr>
          </a:p>
        </p:txBody>
      </p:sp>
      <p:sp useBgFill="1">
        <p:nvSpPr>
          <p:cNvPr id="3155" name="Rectangle 83"/>
          <p:cNvSpPr>
            <a:spLocks noChangeArrowheads="1"/>
          </p:cNvSpPr>
          <p:nvPr/>
        </p:nvSpPr>
        <p:spPr bwMode="auto">
          <a:xfrm>
            <a:off x="54864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0" action="ppaction://hlinksldjump"/>
              </a:rPr>
              <a:t>200</a:t>
            </a:r>
            <a:endParaRPr lang="en-US" altLang="en-US">
              <a:effectLst>
                <a:outerShdw blurRad="38100" dist="38100" dir="2700000" algn="tl">
                  <a:srgbClr val="FFFFFF"/>
                </a:outerShdw>
              </a:effectLst>
            </a:endParaRPr>
          </a:p>
        </p:txBody>
      </p:sp>
      <p:sp useBgFill="1">
        <p:nvSpPr>
          <p:cNvPr id="3156" name="Rectangle 84"/>
          <p:cNvSpPr>
            <a:spLocks noChangeArrowheads="1"/>
          </p:cNvSpPr>
          <p:nvPr/>
        </p:nvSpPr>
        <p:spPr bwMode="auto">
          <a:xfrm>
            <a:off x="73152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1" action="ppaction://hlinksldjump"/>
              </a:rPr>
              <a:t>200</a:t>
            </a:r>
            <a:endParaRPr lang="en-US" altLang="en-US">
              <a:effectLst>
                <a:outerShdw blurRad="38100" dist="38100" dir="2700000" algn="tl">
                  <a:srgbClr val="FFFFFF"/>
                </a:outerShdw>
              </a:effectLst>
            </a:endParaRPr>
          </a:p>
        </p:txBody>
      </p:sp>
      <p:sp useBgFill="1">
        <p:nvSpPr>
          <p:cNvPr id="3157" name="Rectangle 85"/>
          <p:cNvSpPr>
            <a:spLocks noChangeArrowheads="1"/>
          </p:cNvSpPr>
          <p:nvPr/>
        </p:nvSpPr>
        <p:spPr bwMode="auto">
          <a:xfrm>
            <a:off x="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2" action="ppaction://hlinksldjump"/>
              </a:rPr>
              <a:t>300</a:t>
            </a:r>
            <a:endParaRPr lang="en-US" altLang="en-US">
              <a:effectLst>
                <a:outerShdw blurRad="38100" dist="38100" dir="2700000" algn="tl">
                  <a:srgbClr val="FFFFFF"/>
                </a:outerShdw>
              </a:effectLst>
            </a:endParaRPr>
          </a:p>
        </p:txBody>
      </p:sp>
      <p:sp useBgFill="1">
        <p:nvSpPr>
          <p:cNvPr id="3158" name="Rectangle 86"/>
          <p:cNvSpPr>
            <a:spLocks noChangeArrowheads="1"/>
          </p:cNvSpPr>
          <p:nvPr/>
        </p:nvSpPr>
        <p:spPr bwMode="auto">
          <a:xfrm>
            <a:off x="18288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3" action="ppaction://hlinksldjump"/>
              </a:rPr>
              <a:t>300</a:t>
            </a:r>
            <a:endParaRPr lang="en-US" altLang="en-US">
              <a:effectLst>
                <a:outerShdw blurRad="38100" dist="38100" dir="2700000" algn="tl">
                  <a:srgbClr val="FFFFFF"/>
                </a:outerShdw>
              </a:effectLst>
            </a:endParaRPr>
          </a:p>
        </p:txBody>
      </p:sp>
      <p:sp useBgFill="1">
        <p:nvSpPr>
          <p:cNvPr id="3159" name="Rectangle 87"/>
          <p:cNvSpPr>
            <a:spLocks noChangeArrowheads="1"/>
          </p:cNvSpPr>
          <p:nvPr/>
        </p:nvSpPr>
        <p:spPr bwMode="auto">
          <a:xfrm>
            <a:off x="36576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4" action="ppaction://hlinksldjump"/>
              </a:rPr>
              <a:t>300</a:t>
            </a:r>
            <a:endParaRPr lang="en-US" altLang="en-US">
              <a:effectLst>
                <a:outerShdw blurRad="38100" dist="38100" dir="2700000" algn="tl">
                  <a:srgbClr val="FFFFFF"/>
                </a:outerShdw>
              </a:effectLst>
            </a:endParaRPr>
          </a:p>
        </p:txBody>
      </p:sp>
      <p:sp useBgFill="1">
        <p:nvSpPr>
          <p:cNvPr id="3160" name="Rectangle 88"/>
          <p:cNvSpPr>
            <a:spLocks noChangeArrowheads="1"/>
          </p:cNvSpPr>
          <p:nvPr/>
        </p:nvSpPr>
        <p:spPr bwMode="auto">
          <a:xfrm>
            <a:off x="54864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5" action="ppaction://hlinksldjump"/>
              </a:rPr>
              <a:t>300</a:t>
            </a:r>
            <a:endParaRPr lang="en-US" altLang="en-US">
              <a:effectLst>
                <a:outerShdw blurRad="38100" dist="38100" dir="2700000" algn="tl">
                  <a:srgbClr val="FFFFFF"/>
                </a:outerShdw>
              </a:effectLst>
            </a:endParaRPr>
          </a:p>
        </p:txBody>
      </p:sp>
      <p:sp useBgFill="1">
        <p:nvSpPr>
          <p:cNvPr id="3161" name="Rectangle 89"/>
          <p:cNvSpPr>
            <a:spLocks noChangeArrowheads="1"/>
          </p:cNvSpPr>
          <p:nvPr/>
        </p:nvSpPr>
        <p:spPr bwMode="auto">
          <a:xfrm>
            <a:off x="73152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6" action="ppaction://hlinksldjump"/>
              </a:rPr>
              <a:t>300</a:t>
            </a:r>
            <a:endParaRPr lang="en-US" altLang="en-US">
              <a:effectLst>
                <a:outerShdw blurRad="38100" dist="38100" dir="2700000" algn="tl">
                  <a:srgbClr val="FFFFFF"/>
                </a:outerShdw>
              </a:effectLst>
            </a:endParaRPr>
          </a:p>
        </p:txBody>
      </p:sp>
      <p:sp useBgFill="1">
        <p:nvSpPr>
          <p:cNvPr id="3162" name="Rectangle 90"/>
          <p:cNvSpPr>
            <a:spLocks noChangeArrowheads="1"/>
          </p:cNvSpPr>
          <p:nvPr/>
        </p:nvSpPr>
        <p:spPr bwMode="auto">
          <a:xfrm>
            <a:off x="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7" action="ppaction://hlinksldjump"/>
              </a:rPr>
              <a:t>400</a:t>
            </a:r>
            <a:endParaRPr lang="en-US" altLang="en-US">
              <a:effectLst>
                <a:outerShdw blurRad="38100" dist="38100" dir="2700000" algn="tl">
                  <a:srgbClr val="FFFFFF"/>
                </a:outerShdw>
              </a:effectLst>
            </a:endParaRPr>
          </a:p>
        </p:txBody>
      </p:sp>
      <p:sp useBgFill="1">
        <p:nvSpPr>
          <p:cNvPr id="3163" name="Rectangle 91"/>
          <p:cNvSpPr>
            <a:spLocks noChangeArrowheads="1"/>
          </p:cNvSpPr>
          <p:nvPr/>
        </p:nvSpPr>
        <p:spPr bwMode="auto">
          <a:xfrm>
            <a:off x="18288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8" action="ppaction://hlinksldjump"/>
              </a:rPr>
              <a:t>400</a:t>
            </a:r>
            <a:endParaRPr lang="en-US" altLang="en-US">
              <a:effectLst>
                <a:outerShdw blurRad="38100" dist="38100" dir="2700000" algn="tl">
                  <a:srgbClr val="FFFFFF"/>
                </a:outerShdw>
              </a:effectLst>
            </a:endParaRPr>
          </a:p>
        </p:txBody>
      </p:sp>
      <p:sp useBgFill="1">
        <p:nvSpPr>
          <p:cNvPr id="3164" name="Rectangle 92"/>
          <p:cNvSpPr>
            <a:spLocks noChangeArrowheads="1"/>
          </p:cNvSpPr>
          <p:nvPr/>
        </p:nvSpPr>
        <p:spPr bwMode="auto">
          <a:xfrm>
            <a:off x="36576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9" action="ppaction://hlinksldjump"/>
              </a:rPr>
              <a:t>400</a:t>
            </a:r>
            <a:endParaRPr lang="en-US" altLang="en-US">
              <a:effectLst>
                <a:outerShdw blurRad="38100" dist="38100" dir="2700000" algn="tl">
                  <a:srgbClr val="FFFFFF"/>
                </a:outerShdw>
              </a:effectLst>
            </a:endParaRPr>
          </a:p>
        </p:txBody>
      </p:sp>
      <p:sp useBgFill="1">
        <p:nvSpPr>
          <p:cNvPr id="3165" name="Rectangle 93"/>
          <p:cNvSpPr>
            <a:spLocks noChangeArrowheads="1"/>
          </p:cNvSpPr>
          <p:nvPr/>
        </p:nvSpPr>
        <p:spPr bwMode="auto">
          <a:xfrm>
            <a:off x="54864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0" action="ppaction://hlinksldjump"/>
              </a:rPr>
              <a:t>400</a:t>
            </a:r>
            <a:endParaRPr lang="en-US" altLang="en-US">
              <a:effectLst>
                <a:outerShdw blurRad="38100" dist="38100" dir="2700000" algn="tl">
                  <a:srgbClr val="FFFFFF"/>
                </a:outerShdw>
              </a:effectLst>
            </a:endParaRPr>
          </a:p>
        </p:txBody>
      </p:sp>
      <p:sp useBgFill="1">
        <p:nvSpPr>
          <p:cNvPr id="3166" name="Rectangle 94"/>
          <p:cNvSpPr>
            <a:spLocks noChangeArrowheads="1"/>
          </p:cNvSpPr>
          <p:nvPr/>
        </p:nvSpPr>
        <p:spPr bwMode="auto">
          <a:xfrm>
            <a:off x="73152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1" action="ppaction://hlinksldjump"/>
              </a:rPr>
              <a:t>400</a:t>
            </a:r>
            <a:endParaRPr lang="en-US" altLang="en-US">
              <a:effectLst>
                <a:outerShdw blurRad="38100" dist="38100" dir="2700000" algn="tl">
                  <a:srgbClr val="FFFFFF"/>
                </a:outerShdw>
              </a:effectLst>
            </a:endParaRPr>
          </a:p>
        </p:txBody>
      </p:sp>
      <p:sp useBgFill="1">
        <p:nvSpPr>
          <p:cNvPr id="3167" name="Rectangle 95"/>
          <p:cNvSpPr>
            <a:spLocks noChangeArrowheads="1"/>
          </p:cNvSpPr>
          <p:nvPr/>
        </p:nvSpPr>
        <p:spPr bwMode="auto">
          <a:xfrm>
            <a:off x="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2" action="ppaction://hlinksldjump"/>
              </a:rPr>
              <a:t>500</a:t>
            </a:r>
            <a:endParaRPr lang="en-US" altLang="en-US">
              <a:effectLst>
                <a:outerShdw blurRad="38100" dist="38100" dir="2700000" algn="tl">
                  <a:srgbClr val="FFFFFF"/>
                </a:outerShdw>
              </a:effectLst>
            </a:endParaRPr>
          </a:p>
        </p:txBody>
      </p:sp>
      <p:sp useBgFill="1">
        <p:nvSpPr>
          <p:cNvPr id="3168" name="Rectangle 96"/>
          <p:cNvSpPr>
            <a:spLocks noChangeArrowheads="1"/>
          </p:cNvSpPr>
          <p:nvPr/>
        </p:nvSpPr>
        <p:spPr bwMode="auto">
          <a:xfrm>
            <a:off x="18288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3" action="ppaction://hlinksldjump"/>
              </a:rPr>
              <a:t>500</a:t>
            </a:r>
            <a:endParaRPr lang="en-US" altLang="en-US">
              <a:effectLst>
                <a:outerShdw blurRad="38100" dist="38100" dir="2700000" algn="tl">
                  <a:srgbClr val="FFFFFF"/>
                </a:outerShdw>
              </a:effectLst>
            </a:endParaRPr>
          </a:p>
        </p:txBody>
      </p:sp>
      <p:sp useBgFill="1">
        <p:nvSpPr>
          <p:cNvPr id="3169" name="Rectangle 97"/>
          <p:cNvSpPr>
            <a:spLocks noChangeArrowheads="1"/>
          </p:cNvSpPr>
          <p:nvPr/>
        </p:nvSpPr>
        <p:spPr bwMode="auto">
          <a:xfrm>
            <a:off x="36576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4" action="ppaction://hlinksldjump"/>
              </a:rPr>
              <a:t>500</a:t>
            </a:r>
            <a:endParaRPr lang="en-US" altLang="en-US">
              <a:effectLst>
                <a:outerShdw blurRad="38100" dist="38100" dir="2700000" algn="tl">
                  <a:srgbClr val="FFFFFF"/>
                </a:outerShdw>
              </a:effectLst>
            </a:endParaRPr>
          </a:p>
        </p:txBody>
      </p:sp>
      <p:sp useBgFill="1">
        <p:nvSpPr>
          <p:cNvPr id="3170" name="Rectangle 98"/>
          <p:cNvSpPr>
            <a:spLocks noChangeArrowheads="1"/>
          </p:cNvSpPr>
          <p:nvPr/>
        </p:nvSpPr>
        <p:spPr bwMode="auto">
          <a:xfrm>
            <a:off x="54864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5" action="ppaction://hlinksldjump"/>
              </a:rPr>
              <a:t>500</a:t>
            </a:r>
            <a:endParaRPr lang="en-US" altLang="en-US">
              <a:effectLst>
                <a:outerShdw blurRad="38100" dist="38100" dir="2700000" algn="tl">
                  <a:srgbClr val="FFFFFF"/>
                </a:outerShdw>
              </a:effectLst>
            </a:endParaRPr>
          </a:p>
        </p:txBody>
      </p:sp>
      <p:sp useBgFill="1">
        <p:nvSpPr>
          <p:cNvPr id="3171" name="Rectangle 99">
            <a:hlinkClick r:id="rId26" action="ppaction://hlinksldjump">
              <a:snd r:embed="rId27" name="WHOOSH.WAV"/>
            </a:hlinkClick>
          </p:cNvPr>
          <p:cNvSpPr>
            <a:spLocks noChangeArrowheads="1"/>
          </p:cNvSpPr>
          <p:nvPr/>
        </p:nvSpPr>
        <p:spPr bwMode="auto">
          <a:xfrm>
            <a:off x="73152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6" action="ppaction://hlinksldjump"/>
              </a:rPr>
              <a:t>500</a:t>
            </a:r>
            <a:endParaRPr lang="en-US" altLang="en-US">
              <a:effectLst>
                <a:outerShdw blurRad="38100" dist="38100" dir="2700000" algn="tl">
                  <a:srgbClr val="FFFFFF"/>
                </a:outerShdw>
              </a:effectLst>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57400" y="1143000"/>
            <a:ext cx="5029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300</a:t>
            </a:r>
          </a:p>
        </p:txBody>
      </p:sp>
      <p:sp>
        <p:nvSpPr>
          <p:cNvPr id="23556" name="Text Box 4"/>
          <p:cNvSpPr txBox="1">
            <a:spLocks noChangeArrowheads="1"/>
          </p:cNvSpPr>
          <p:nvPr/>
        </p:nvSpPr>
        <p:spPr bwMode="auto">
          <a:xfrm>
            <a:off x="2438400" y="5214676"/>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Perception</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3561" name="Text Box 9"/>
          <p:cNvSpPr txBox="1">
            <a:spLocks noChangeArrowheads="1"/>
          </p:cNvSpPr>
          <p:nvPr/>
        </p:nvSpPr>
        <p:spPr bwMode="auto">
          <a:xfrm>
            <a:off x="283259" y="1906012"/>
            <a:ext cx="860901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is the </a:t>
            </a:r>
            <a:r>
              <a:rPr lang="en-US" altLang="en-US" sz="3200" i="1" dirty="0">
                <a:solidFill>
                  <a:schemeClr val="hlink"/>
                </a:solidFill>
                <a:effectLst>
                  <a:outerShdw blurRad="38100" dist="38100" dir="2700000" algn="tl">
                    <a:srgbClr val="000000"/>
                  </a:outerShdw>
                </a:effectLst>
                <a:latin typeface="Arial" charset="0"/>
              </a:rPr>
              <a:t>method by which the sensations experienced at any given moment are interpreted and organized in some meaningful fashion. </a:t>
            </a:r>
            <a:r>
              <a:rPr lang="en-US" altLang="en-US" sz="3200" i="1" dirty="0" smtClean="0">
                <a:solidFill>
                  <a:schemeClr val="hlink"/>
                </a:solidFill>
                <a:effectLst>
                  <a:outerShdw blurRad="38100" dist="38100" dir="2700000" algn="tl">
                    <a:srgbClr val="000000"/>
                  </a:outerShdw>
                </a:effectLst>
                <a:latin typeface="Arial" charset="0"/>
              </a:rPr>
              <a:t>It is a single </a:t>
            </a:r>
            <a:r>
              <a:rPr lang="en-US" altLang="en-US" sz="3200" i="1" dirty="0">
                <a:solidFill>
                  <a:schemeClr val="hlink"/>
                </a:solidFill>
                <a:effectLst>
                  <a:outerShdw blurRad="38100" dist="38100" dir="2700000" algn="tl">
                    <a:srgbClr val="000000"/>
                  </a:outerShdw>
                </a:effectLst>
                <a:latin typeface="Arial" charset="0"/>
              </a:rPr>
              <a:t>unified awareness derived from sensory processes while a stimulus is present.</a:t>
            </a:r>
          </a:p>
        </p:txBody>
      </p:sp>
      <p:sp>
        <p:nvSpPr>
          <p:cNvPr id="2355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35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355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fade">
                                      <p:cBhvr>
                                        <p:cTn id="18" dur="2000"/>
                                        <p:tgtEl>
                                          <p:spTgt spid="23555"/>
                                        </p:tgtEl>
                                      </p:cBhvr>
                                    </p:animEffect>
                                    <p:anim calcmode="lin" valueType="num">
                                      <p:cBhvr>
                                        <p:cTn id="19" dur="2000" fill="hold"/>
                                        <p:tgtEl>
                                          <p:spTgt spid="23555"/>
                                        </p:tgtEl>
                                        <p:attrNameLst>
                                          <p:attrName>ppt_x</p:attrName>
                                        </p:attrNameLst>
                                      </p:cBhvr>
                                      <p:tavLst>
                                        <p:tav tm="0">
                                          <p:val>
                                            <p:strVal val="#ppt_x"/>
                                          </p:val>
                                        </p:tav>
                                        <p:tav tm="100000">
                                          <p:val>
                                            <p:strVal val="#ppt_x"/>
                                          </p:val>
                                        </p:tav>
                                      </p:tavLst>
                                    </p:anim>
                                    <p:anim calcmode="lin" valueType="num">
                                      <p:cBhvr>
                                        <p:cTn id="20" dur="1800" decel="100000" fill="hold"/>
                                        <p:tgtEl>
                                          <p:spTgt spid="2355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35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utoUpdateAnimBg="0"/>
      <p:bldP spid="23561" grpId="0"/>
      <p:bldP spid="235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90900" y="990600"/>
            <a:ext cx="2362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400</a:t>
            </a:r>
          </a:p>
        </p:txBody>
      </p:sp>
      <p:sp>
        <p:nvSpPr>
          <p:cNvPr id="2457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Text Box 4"/>
          <p:cNvSpPr txBox="1">
            <a:spLocks noChangeArrowheads="1"/>
          </p:cNvSpPr>
          <p:nvPr/>
        </p:nvSpPr>
        <p:spPr bwMode="auto">
          <a:xfrm>
            <a:off x="2680138" y="53340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Gestalt</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24606" name="Text Box 30"/>
          <p:cNvSpPr txBox="1">
            <a:spLocks noChangeArrowheads="1"/>
          </p:cNvSpPr>
          <p:nvPr/>
        </p:nvSpPr>
        <p:spPr bwMode="auto">
          <a:xfrm>
            <a:off x="184724" y="1631660"/>
            <a:ext cx="877455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a:t>
            </a:r>
            <a:r>
              <a:rPr lang="en-US" altLang="en-US" sz="3200" i="1" dirty="0">
                <a:solidFill>
                  <a:schemeClr val="hlink"/>
                </a:solidFill>
                <a:effectLst>
                  <a:outerShdw blurRad="38100" dist="38100" dir="2700000" algn="tl">
                    <a:srgbClr val="000000"/>
                  </a:outerShdw>
                </a:effectLst>
                <a:latin typeface="Arial" charset="0"/>
              </a:rPr>
              <a:t>is a psychology term which means "unified whole". It refers to theories of visual perception developed by German psychologists in the 1920s. These theories attempt to describe how people tend to organize visual elements into groups or unified wholes when certain principles are applied.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4580"/>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ppt_x</p:attrName>
                                        </p:attrNameLst>
                                      </p:cBhvr>
                                      <p:tavLst>
                                        <p:tav tm="0">
                                          <p:val>
                                            <p:strVal val="#ppt_x"/>
                                          </p:val>
                                        </p:tav>
                                        <p:tav tm="100000">
                                          <p:val>
                                            <p:strVal val="#ppt_x"/>
                                          </p:val>
                                        </p:tav>
                                      </p:tavLst>
                                    </p:anim>
                                    <p:anim calcmode="lin" valueType="num">
                                      <p:cBhvr>
                                        <p:cTn id="20" dur="1800" decel="100000" fill="hold"/>
                                        <p:tgtEl>
                                          <p:spTgt spid="2457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45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nimBg="1"/>
      <p:bldP spid="24580" grpId="0" autoUpdateAnimBg="0"/>
      <p:bldP spid="246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600450" y="304800"/>
            <a:ext cx="19431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4 for 500</a:t>
            </a:r>
          </a:p>
        </p:txBody>
      </p:sp>
      <p:sp>
        <p:nvSpPr>
          <p:cNvPr id="25604" name="Text Box 4"/>
          <p:cNvSpPr txBox="1">
            <a:spLocks noChangeArrowheads="1"/>
          </p:cNvSpPr>
          <p:nvPr/>
        </p:nvSpPr>
        <p:spPr bwMode="auto">
          <a:xfrm>
            <a:off x="2642038" y="5953919"/>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phi</a:t>
            </a:r>
            <a:r>
              <a:rPr lang="en-US" altLang="en-US" sz="3200" i="1" dirty="0">
                <a:solidFill>
                  <a:srgbClr val="FFCC99"/>
                </a:solidFill>
                <a:effectLst>
                  <a:outerShdw blurRad="38100" dist="38100" dir="2700000" algn="tl">
                    <a:srgbClr val="000000"/>
                  </a:outerShdw>
                </a:effectLst>
                <a:latin typeface="Arial" charset="0"/>
              </a:rPr>
              <a:t>?</a:t>
            </a:r>
          </a:p>
        </p:txBody>
      </p:sp>
      <p:sp>
        <p:nvSpPr>
          <p:cNvPr id="25608" name="Text Box 8"/>
          <p:cNvSpPr txBox="1">
            <a:spLocks noChangeArrowheads="1"/>
          </p:cNvSpPr>
          <p:nvPr/>
        </p:nvSpPr>
        <p:spPr bwMode="auto">
          <a:xfrm>
            <a:off x="76200" y="434340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The </a:t>
            </a:r>
            <a:r>
              <a:rPr lang="en-US" altLang="en-US" sz="3200" i="1" dirty="0" smtClean="0">
                <a:solidFill>
                  <a:schemeClr val="hlink"/>
                </a:solidFill>
                <a:effectLst>
                  <a:outerShdw blurRad="38100" dist="38100" dir="2700000" algn="tl">
                    <a:srgbClr val="000000"/>
                  </a:outerShdw>
                </a:effectLst>
                <a:latin typeface="Arial" charset="0"/>
              </a:rPr>
              <a:t>___ </a:t>
            </a:r>
            <a:r>
              <a:rPr lang="en-US" altLang="en-US" sz="3200" i="1" dirty="0">
                <a:solidFill>
                  <a:schemeClr val="hlink"/>
                </a:solidFill>
                <a:effectLst>
                  <a:outerShdw blurRad="38100" dist="38100" dir="2700000" algn="tl">
                    <a:srgbClr val="000000"/>
                  </a:outerShdw>
                </a:effectLst>
                <a:latin typeface="Arial" charset="0"/>
              </a:rPr>
              <a:t>phenomenon is the optical illusion of perceiving a series of still images, when viewed in rapid succession, as continuous motion.</a:t>
            </a:r>
          </a:p>
        </p:txBody>
      </p:sp>
      <p:sp>
        <p:nvSpPr>
          <p:cNvPr id="2560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 name="Picture 2" descr="http://www.opticalspy.com/uploads/1/4/4/9/144966/812620_ori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1028" y="9144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0.70"/>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Effect transition="in" filter="fade">
                                      <p:cBhvr>
                                        <p:cTn id="9" dur="2000"/>
                                        <p:tgtEl>
                                          <p:spTgt spid="25602"/>
                                        </p:tgtEl>
                                      </p:cBhvr>
                                    </p:animEffect>
                                  </p:childTnLst>
                                </p:cTn>
                              </p:par>
                            </p:childTnLst>
                          </p:cTn>
                        </p:par>
                        <p:par>
                          <p:cTn id="10" fill="hold" nodeType="afterGroup">
                            <p:stCondLst>
                              <p:cond delay="2000"/>
                            </p:stCondLst>
                            <p:childTnLst>
                              <p:par>
                                <p:cTn id="11" presetID="1" presetClass="entr" presetSubtype="0" fill="hold" grpId="0" nodeType="afterEffect">
                                  <p:stCondLst>
                                    <p:cond delay="400"/>
                                  </p:stCondLst>
                                  <p:iterate type="wd">
                                    <p:tmAbs val="400"/>
                                  </p:iterate>
                                  <p:childTnLst>
                                    <p:set>
                                      <p:cBhvr>
                                        <p:cTn id="12" dur="1" fill="hold">
                                          <p:stCondLst>
                                            <p:cond delay="0"/>
                                          </p:stCondLst>
                                        </p:cTn>
                                        <p:tgtEl>
                                          <p:spTgt spid="256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2000" fill="hold"/>
                                        <p:tgtEl>
                                          <p:spTgt spid="25604"/>
                                        </p:tgtEl>
                                        <p:attrNameLst>
                                          <p:attrName>ppt_w</p:attrName>
                                        </p:attrNameLst>
                                      </p:cBhvr>
                                      <p:tavLst>
                                        <p:tav tm="0">
                                          <p:val>
                                            <p:strVal val="#ppt_w*0.70"/>
                                          </p:val>
                                        </p:tav>
                                        <p:tav tm="100000">
                                          <p:val>
                                            <p:strVal val="#ppt_w"/>
                                          </p:val>
                                        </p:tav>
                                      </p:tavLst>
                                    </p:anim>
                                    <p:anim calcmode="lin" valueType="num">
                                      <p:cBhvr>
                                        <p:cTn id="18" dur="2000" fill="hold"/>
                                        <p:tgtEl>
                                          <p:spTgt spid="25604"/>
                                        </p:tgtEl>
                                        <p:attrNameLst>
                                          <p:attrName>ppt_h</p:attrName>
                                        </p:attrNameLst>
                                      </p:cBhvr>
                                      <p:tavLst>
                                        <p:tav tm="0">
                                          <p:val>
                                            <p:strVal val="#ppt_h"/>
                                          </p:val>
                                        </p:tav>
                                        <p:tav tm="100000">
                                          <p:val>
                                            <p:strVal val="#ppt_h"/>
                                          </p:val>
                                        </p:tav>
                                      </p:tavLst>
                                    </p:anim>
                                    <p:animEffect transition="in" filter="fade">
                                      <p:cBhvr>
                                        <p:cTn id="19" dur="2000"/>
                                        <p:tgtEl>
                                          <p:spTgt spid="25604"/>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fade">
                                      <p:cBhvr>
                                        <p:cTn id="23" dur="2000"/>
                                        <p:tgtEl>
                                          <p:spTgt spid="25603"/>
                                        </p:tgtEl>
                                      </p:cBhvr>
                                    </p:animEffect>
                                    <p:anim calcmode="lin" valueType="num">
                                      <p:cBhvr>
                                        <p:cTn id="24" dur="2000" fill="hold"/>
                                        <p:tgtEl>
                                          <p:spTgt spid="25603"/>
                                        </p:tgtEl>
                                        <p:attrNameLst>
                                          <p:attrName>ppt_x</p:attrName>
                                        </p:attrNameLst>
                                      </p:cBhvr>
                                      <p:tavLst>
                                        <p:tav tm="0">
                                          <p:val>
                                            <p:strVal val="#ppt_x"/>
                                          </p:val>
                                        </p:tav>
                                        <p:tav tm="100000">
                                          <p:val>
                                            <p:strVal val="#ppt_x"/>
                                          </p:val>
                                        </p:tav>
                                      </p:tavLst>
                                    </p:anim>
                                    <p:anim calcmode="lin" valueType="num">
                                      <p:cBhvr>
                                        <p:cTn id="25" dur="1800" decel="100000" fill="hold"/>
                                        <p:tgtEl>
                                          <p:spTgt spid="25603"/>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autoUpdateAnimBg="0"/>
      <p:bldP spid="25608" grpId="0"/>
      <p:bldP spid="256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71900" y="1524000"/>
            <a:ext cx="1600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100</a:t>
            </a:r>
          </a:p>
        </p:txBody>
      </p:sp>
      <p:sp>
        <p:nvSpPr>
          <p:cNvPr id="2662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935182" y="4612121"/>
            <a:ext cx="723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Just noticeable difference</a:t>
            </a:r>
            <a:r>
              <a:rPr lang="en-US" altLang="en-US" sz="3200" i="1" dirty="0">
                <a:solidFill>
                  <a:srgbClr val="FFCC99"/>
                </a:solidFill>
                <a:effectLst>
                  <a:outerShdw blurRad="38100" dist="38100" dir="2700000" algn="tl">
                    <a:srgbClr val="000000"/>
                  </a:outerShdw>
                </a:effectLst>
                <a:latin typeface="Arial" charset="0"/>
              </a:rPr>
              <a:t>?</a:t>
            </a:r>
          </a:p>
        </p:txBody>
      </p:sp>
      <p:sp>
        <p:nvSpPr>
          <p:cNvPr id="26629" name="Text Box 5"/>
          <p:cNvSpPr txBox="1">
            <a:spLocks noChangeArrowheads="1"/>
          </p:cNvSpPr>
          <p:nvPr/>
        </p:nvSpPr>
        <p:spPr bwMode="auto">
          <a:xfrm>
            <a:off x="399757" y="2133600"/>
            <a:ext cx="838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The </a:t>
            </a:r>
            <a:r>
              <a:rPr lang="en-US" altLang="en-US" sz="3200" i="1" dirty="0" smtClean="0">
                <a:solidFill>
                  <a:schemeClr val="hlink"/>
                </a:solidFill>
                <a:effectLst>
                  <a:outerShdw blurRad="38100" dist="38100" dir="2700000" algn="tl">
                    <a:srgbClr val="000000"/>
                  </a:outerShdw>
                </a:effectLst>
                <a:latin typeface="Arial" charset="0"/>
              </a:rPr>
              <a:t>____ ___________ __________ </a:t>
            </a:r>
          </a:p>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t>
            </a:r>
            <a:r>
              <a:rPr lang="en-US" altLang="en-US" sz="3200" i="1" dirty="0">
                <a:solidFill>
                  <a:schemeClr val="hlink"/>
                </a:solidFill>
                <a:effectLst>
                  <a:outerShdw blurRad="38100" dist="38100" dir="2700000" algn="tl">
                    <a:srgbClr val="000000"/>
                  </a:outerShdw>
                </a:effectLst>
                <a:latin typeface="Arial" charset="0"/>
              </a:rPr>
              <a:t>or the difference threshold) is the smallest difference between 2 stimuli that is detectable 50 percent of the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6628"/>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fade">
                                      <p:cBhvr>
                                        <p:cTn id="18" dur="2000"/>
                                        <p:tgtEl>
                                          <p:spTgt spid="26627"/>
                                        </p:tgtEl>
                                      </p:cBhvr>
                                    </p:animEffect>
                                    <p:anim calcmode="lin" valueType="num">
                                      <p:cBhvr>
                                        <p:cTn id="19" dur="2000" fill="hold"/>
                                        <p:tgtEl>
                                          <p:spTgt spid="26627"/>
                                        </p:tgtEl>
                                        <p:attrNameLst>
                                          <p:attrName>ppt_x</p:attrName>
                                        </p:attrNameLst>
                                      </p:cBhvr>
                                      <p:tavLst>
                                        <p:tav tm="0">
                                          <p:val>
                                            <p:strVal val="#ppt_x"/>
                                          </p:val>
                                        </p:tav>
                                        <p:tav tm="100000">
                                          <p:val>
                                            <p:strVal val="#ppt_x"/>
                                          </p:val>
                                        </p:tav>
                                      </p:tavLst>
                                    </p:anim>
                                    <p:anim calcmode="lin" valueType="num">
                                      <p:cBhvr>
                                        <p:cTn id="20" dur="1800" decel="100000" fill="hold"/>
                                        <p:tgtEl>
                                          <p:spTgt spid="2662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utoUpdateAnimBg="0"/>
      <p:bldP spid="266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03065" y="3467100"/>
            <a:ext cx="21336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200</a:t>
            </a:r>
          </a:p>
        </p:txBody>
      </p:sp>
      <p:sp>
        <p:nvSpPr>
          <p:cNvPr id="2765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797965" y="48006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the </a:t>
            </a:r>
            <a:r>
              <a:rPr lang="en-US" altLang="en-US" sz="3200" i="1" dirty="0">
                <a:solidFill>
                  <a:srgbClr val="66FF99"/>
                </a:solidFill>
                <a:effectLst>
                  <a:outerShdw blurRad="38100" dist="38100" dir="2700000" algn="tl">
                    <a:srgbClr val="000000"/>
                  </a:outerShdw>
                </a:effectLst>
                <a:latin typeface="Arial" charset="0"/>
              </a:rPr>
              <a:t>cornea</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7656" name="Text Box 8"/>
          <p:cNvSpPr txBox="1">
            <a:spLocks noChangeArrowheads="1"/>
          </p:cNvSpPr>
          <p:nvPr/>
        </p:nvSpPr>
        <p:spPr bwMode="auto">
          <a:xfrm>
            <a:off x="1333500" y="3200400"/>
            <a:ext cx="6477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58" name="Text Box 10"/>
          <p:cNvSpPr txBox="1">
            <a:spLocks noChangeArrowheads="1"/>
          </p:cNvSpPr>
          <p:nvPr/>
        </p:nvSpPr>
        <p:spPr bwMode="auto">
          <a:xfrm>
            <a:off x="818493" y="3810000"/>
            <a:ext cx="7086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Light enters the eye through the </a:t>
            </a:r>
            <a:r>
              <a:rPr lang="en-US" altLang="en-US" sz="3200" i="1" dirty="0" smtClean="0">
                <a:solidFill>
                  <a:schemeClr val="hlink"/>
                </a:solidFill>
                <a:effectLst>
                  <a:outerShdw blurRad="38100" dist="38100" dir="2700000" algn="tl">
                    <a:srgbClr val="000000"/>
                  </a:outerShdw>
                </a:effectLst>
                <a:latin typeface="Arial" charset="0"/>
              </a:rPr>
              <a:t>_______ </a:t>
            </a:r>
            <a:r>
              <a:rPr lang="en-US" altLang="en-US" sz="3200" i="1" dirty="0">
                <a:solidFill>
                  <a:schemeClr val="hlink"/>
                </a:solidFill>
                <a:effectLst>
                  <a:outerShdw blurRad="38100" dist="38100" dir="2700000" algn="tl">
                    <a:srgbClr val="000000"/>
                  </a:outerShdw>
                </a:effectLst>
                <a:latin typeface="Arial" charset="0"/>
              </a:rPr>
              <a:t>and pupil. </a:t>
            </a:r>
          </a:p>
        </p:txBody>
      </p:sp>
      <p:pic>
        <p:nvPicPr>
          <p:cNvPr id="1026" name="Picture 2" descr="Image result for eye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17302" y="301845"/>
            <a:ext cx="2905125" cy="2890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27652"/>
                                        </p:tgtEl>
                                        <p:attrNameLst>
                                          <p:attrName>style.visibility</p:attrName>
                                        </p:attrNameLst>
                                      </p:cBhvr>
                                      <p:to>
                                        <p:strVal val="visible"/>
                                      </p:to>
                                    </p:set>
                                  </p:childTnLst>
                                </p:cTn>
                              </p:par>
                            </p:childTnLst>
                          </p:cTn>
                        </p:par>
                        <p:par>
                          <p:cTn id="15" fill="hold" nodeType="afterGroup">
                            <p:stCondLst>
                              <p:cond delay="2100"/>
                            </p:stCondLst>
                            <p:childTnLst>
                              <p:par>
                                <p:cTn id="16" presetID="37" presetClass="entr" presetSubtype="0" fill="hold" grpId="0" nodeType="afterEffect">
                                  <p:stCondLst>
                                    <p:cond delay="0"/>
                                  </p:stCondLst>
                                  <p:childTnLst>
                                    <p:set>
                                      <p:cBhvr>
                                        <p:cTn id="17" dur="1" fill="hold">
                                          <p:stCondLst>
                                            <p:cond delay="0"/>
                                          </p:stCondLst>
                                        </p:cTn>
                                        <p:tgtEl>
                                          <p:spTgt spid="27651"/>
                                        </p:tgtEl>
                                        <p:attrNameLst>
                                          <p:attrName>style.visibility</p:attrName>
                                        </p:attrNameLst>
                                      </p:cBhvr>
                                      <p:to>
                                        <p:strVal val="visible"/>
                                      </p:to>
                                    </p:set>
                                    <p:animEffect transition="in" filter="fade">
                                      <p:cBhvr>
                                        <p:cTn id="18" dur="2000"/>
                                        <p:tgtEl>
                                          <p:spTgt spid="27651"/>
                                        </p:tgtEl>
                                      </p:cBhvr>
                                    </p:animEffect>
                                    <p:anim calcmode="lin" valueType="num">
                                      <p:cBhvr>
                                        <p:cTn id="19" dur="2000" fill="hold"/>
                                        <p:tgtEl>
                                          <p:spTgt spid="27651"/>
                                        </p:tgtEl>
                                        <p:attrNameLst>
                                          <p:attrName>ppt_x</p:attrName>
                                        </p:attrNameLst>
                                      </p:cBhvr>
                                      <p:tavLst>
                                        <p:tav tm="0">
                                          <p:val>
                                            <p:strVal val="#ppt_x"/>
                                          </p:val>
                                        </p:tav>
                                        <p:tav tm="100000">
                                          <p:val>
                                            <p:strVal val="#ppt_x"/>
                                          </p:val>
                                        </p:tav>
                                      </p:tavLst>
                                    </p:anim>
                                    <p:anim calcmode="lin" valueType="num">
                                      <p:cBhvr>
                                        <p:cTn id="20" dur="1800" decel="100000" fill="hold"/>
                                        <p:tgtEl>
                                          <p:spTgt spid="2765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76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2" grpId="0" autoUpdateAnimBg="0"/>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67100" y="3277243"/>
            <a:ext cx="22098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300</a:t>
            </a:r>
          </a:p>
        </p:txBody>
      </p:sp>
      <p:sp>
        <p:nvSpPr>
          <p:cNvPr id="2867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1104900" y="5741046"/>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constancy?</a:t>
            </a:r>
          </a:p>
        </p:txBody>
      </p:sp>
      <p:sp>
        <p:nvSpPr>
          <p:cNvPr id="28677" name="Text Box 5"/>
          <p:cNvSpPr txBox="1">
            <a:spLocks noChangeArrowheads="1"/>
          </p:cNvSpPr>
          <p:nvPr/>
        </p:nvSpPr>
        <p:spPr bwMode="auto">
          <a:xfrm>
            <a:off x="270121" y="3645105"/>
            <a:ext cx="860375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Perceptual ________ refers </a:t>
            </a:r>
            <a:r>
              <a:rPr lang="en-US" altLang="en-US" sz="3200" i="1" dirty="0">
                <a:solidFill>
                  <a:schemeClr val="hlink"/>
                </a:solidFill>
                <a:effectLst>
                  <a:outerShdw blurRad="38100" dist="38100" dir="2700000" algn="tl">
                    <a:srgbClr val="000000"/>
                  </a:outerShdw>
                </a:effectLst>
                <a:latin typeface="Arial" charset="0"/>
              </a:rPr>
              <a:t>to the tendency to perceive an object you are familiar with as having a constant shape, size, and brightness despite the stimuli changes that occur.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128" y="304800"/>
            <a:ext cx="3429000" cy="277749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867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867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8675"/>
                                        </p:tgtEl>
                                        <p:attrNameLst>
                                          <p:attrName>style.visibility</p:attrName>
                                        </p:attrNameLst>
                                      </p:cBhvr>
                                      <p:to>
                                        <p:strVal val="visible"/>
                                      </p:to>
                                    </p:set>
                                    <p:animEffect transition="in" filter="fade">
                                      <p:cBhvr>
                                        <p:cTn id="18" dur="2000"/>
                                        <p:tgtEl>
                                          <p:spTgt spid="28675"/>
                                        </p:tgtEl>
                                      </p:cBhvr>
                                    </p:animEffect>
                                    <p:anim calcmode="lin" valueType="num">
                                      <p:cBhvr>
                                        <p:cTn id="19" dur="2000" fill="hold"/>
                                        <p:tgtEl>
                                          <p:spTgt spid="28675"/>
                                        </p:tgtEl>
                                        <p:attrNameLst>
                                          <p:attrName>ppt_x</p:attrName>
                                        </p:attrNameLst>
                                      </p:cBhvr>
                                      <p:tavLst>
                                        <p:tav tm="0">
                                          <p:val>
                                            <p:strVal val="#ppt_x"/>
                                          </p:val>
                                        </p:tav>
                                        <p:tav tm="100000">
                                          <p:val>
                                            <p:strVal val="#ppt_x"/>
                                          </p:val>
                                        </p:tav>
                                      </p:tavLst>
                                    </p:anim>
                                    <p:anim calcmode="lin" valueType="num">
                                      <p:cBhvr>
                                        <p:cTn id="20" dur="1800" decel="100000" fill="hold"/>
                                        <p:tgtEl>
                                          <p:spTgt spid="2867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86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utoUpdateAnimBg="0"/>
      <p:bldP spid="286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71900" y="21336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400</a:t>
            </a:r>
          </a:p>
        </p:txBody>
      </p:sp>
      <p:sp>
        <p:nvSpPr>
          <p:cNvPr id="2969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Text Box 5"/>
          <p:cNvSpPr txBox="1">
            <a:spLocks noChangeArrowheads="1"/>
          </p:cNvSpPr>
          <p:nvPr/>
        </p:nvSpPr>
        <p:spPr bwMode="auto">
          <a:xfrm>
            <a:off x="228601" y="3810000"/>
            <a:ext cx="85328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2800" i="1" dirty="0">
                <a:solidFill>
                  <a:srgbClr val="66FF99"/>
                </a:solidFill>
                <a:effectLst>
                  <a:outerShdw blurRad="38100" dist="38100" dir="2700000" algn="tl">
                    <a:srgbClr val="000000"/>
                  </a:outerShdw>
                </a:effectLst>
                <a:latin typeface="Arial" charset="0"/>
              </a:rPr>
              <a:t>SIMILARITY </a:t>
            </a:r>
            <a:r>
              <a:rPr lang="en-US" altLang="en-US" sz="2800" i="1" dirty="0">
                <a:solidFill>
                  <a:srgbClr val="FFCC99"/>
                </a:solidFill>
                <a:effectLst>
                  <a:outerShdw blurRad="38100" dist="38100" dir="2700000" algn="tl">
                    <a:srgbClr val="000000"/>
                  </a:outerShdw>
                </a:effectLst>
                <a:latin typeface="Arial" charset="0"/>
              </a:rPr>
              <a:t>/ </a:t>
            </a:r>
            <a:r>
              <a:rPr lang="en-US" altLang="en-US" sz="2800" i="1" dirty="0">
                <a:solidFill>
                  <a:srgbClr val="66FF99"/>
                </a:solidFill>
                <a:effectLst>
                  <a:outerShdw blurRad="38100" dist="38100" dir="2700000" algn="tl">
                    <a:srgbClr val="000000"/>
                  </a:outerShdw>
                </a:effectLst>
                <a:latin typeface="Arial" charset="0"/>
              </a:rPr>
              <a:t>CONTINUATION</a:t>
            </a:r>
            <a:r>
              <a:rPr lang="en-US" altLang="en-US" sz="2800" i="1" dirty="0">
                <a:solidFill>
                  <a:srgbClr val="FFCC99"/>
                </a:solidFill>
                <a:effectLst>
                  <a:outerShdw blurRad="38100" dist="38100" dir="2700000" algn="tl">
                    <a:srgbClr val="000000"/>
                  </a:outerShdw>
                </a:effectLst>
                <a:latin typeface="Arial" charset="0"/>
              </a:rPr>
              <a:t> / </a:t>
            </a:r>
            <a:r>
              <a:rPr lang="en-US" altLang="en-US" sz="2800" i="1" dirty="0">
                <a:solidFill>
                  <a:srgbClr val="66FF99"/>
                </a:solidFill>
                <a:effectLst>
                  <a:outerShdw blurRad="38100" dist="38100" dir="2700000" algn="tl">
                    <a:srgbClr val="000000"/>
                  </a:outerShdw>
                </a:effectLst>
                <a:latin typeface="Arial" charset="0"/>
              </a:rPr>
              <a:t>CLOSURE</a:t>
            </a:r>
            <a:r>
              <a:rPr lang="en-US" altLang="en-US" sz="2800" i="1" dirty="0">
                <a:solidFill>
                  <a:srgbClr val="FFCC99"/>
                </a:solidFill>
                <a:effectLst>
                  <a:outerShdw blurRad="38100" dist="38100" dir="2700000" algn="tl">
                    <a:srgbClr val="000000"/>
                  </a:outerShdw>
                </a:effectLst>
                <a:latin typeface="Arial" charset="0"/>
              </a:rPr>
              <a:t> / </a:t>
            </a:r>
            <a:r>
              <a:rPr lang="en-US" altLang="en-US" sz="2800" i="1" dirty="0">
                <a:solidFill>
                  <a:srgbClr val="66FF99"/>
                </a:solidFill>
                <a:effectLst>
                  <a:outerShdw blurRad="38100" dist="38100" dir="2700000" algn="tl">
                    <a:srgbClr val="000000"/>
                  </a:outerShdw>
                </a:effectLst>
                <a:latin typeface="Arial" charset="0"/>
              </a:rPr>
              <a:t>PROXIMITY</a:t>
            </a:r>
            <a:r>
              <a:rPr lang="en-US" altLang="en-US" sz="2800" i="1" dirty="0">
                <a:solidFill>
                  <a:srgbClr val="FFCC99"/>
                </a:solidFill>
                <a:effectLst>
                  <a:outerShdw blurRad="38100" dist="38100" dir="2700000" algn="tl">
                    <a:srgbClr val="000000"/>
                  </a:outerShdw>
                </a:effectLst>
                <a:latin typeface="Arial" charset="0"/>
              </a:rPr>
              <a:t> / </a:t>
            </a:r>
            <a:r>
              <a:rPr lang="en-US" altLang="en-US" sz="2800" i="1" dirty="0">
                <a:solidFill>
                  <a:srgbClr val="66FF99"/>
                </a:solidFill>
                <a:effectLst>
                  <a:outerShdw blurRad="38100" dist="38100" dir="2700000" algn="tl">
                    <a:srgbClr val="000000"/>
                  </a:outerShdw>
                </a:effectLst>
                <a:latin typeface="Arial" charset="0"/>
              </a:rPr>
              <a:t>FIGURE &amp; </a:t>
            </a:r>
            <a:r>
              <a:rPr lang="en-US" altLang="en-US" sz="2800" i="1" dirty="0" smtClean="0">
                <a:solidFill>
                  <a:srgbClr val="66FF99"/>
                </a:solidFill>
                <a:effectLst>
                  <a:outerShdw blurRad="38100" dist="38100" dir="2700000" algn="tl">
                    <a:srgbClr val="000000"/>
                  </a:outerShdw>
                </a:effectLst>
                <a:latin typeface="Arial" charset="0"/>
              </a:rPr>
              <a:t>GROUND</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9702" name="Text Box 6"/>
          <p:cNvSpPr txBox="1">
            <a:spLocks noChangeArrowheads="1"/>
          </p:cNvSpPr>
          <p:nvPr/>
        </p:nvSpPr>
        <p:spPr bwMode="auto">
          <a:xfrm>
            <a:off x="1790700" y="3136612"/>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Five </a:t>
            </a:r>
            <a:r>
              <a:rPr lang="en-US" altLang="en-US" sz="3200" i="1" dirty="0" smtClean="0">
                <a:solidFill>
                  <a:schemeClr val="hlink"/>
                </a:solidFill>
                <a:effectLst>
                  <a:outerShdw blurRad="38100" dist="38100" dir="2700000" algn="tl">
                    <a:srgbClr val="000000"/>
                  </a:outerShdw>
                </a:effectLst>
                <a:latin typeface="Arial" charset="0"/>
              </a:rPr>
              <a:t>Gestalt Principles.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9701"/>
                                        </p:tgtEl>
                                        <p:attrNameLst>
                                          <p:attrName>style.visibility</p:attrName>
                                        </p:attrNameLst>
                                      </p:cBhvr>
                                      <p:to>
                                        <p:strVal val="visible"/>
                                      </p:to>
                                    </p:set>
                                  </p:childTnLst>
                                </p:cTn>
                              </p:par>
                            </p:childTnLst>
                          </p:cTn>
                        </p:par>
                        <p:par>
                          <p:cTn id="15" fill="hold" nodeType="afterGroup">
                            <p:stCondLst>
                              <p:cond delay="5201"/>
                            </p:stCondLst>
                            <p:childTnLst>
                              <p:par>
                                <p:cTn id="16" presetID="37" presetClass="entr" presetSubtype="0" fill="hold" grpId="0" nodeType="afterEffect">
                                  <p:stCondLst>
                                    <p:cond delay="0"/>
                                  </p:stCondLst>
                                  <p:childTnLst>
                                    <p:set>
                                      <p:cBhvr>
                                        <p:cTn id="17" dur="1" fill="hold">
                                          <p:stCondLst>
                                            <p:cond delay="0"/>
                                          </p:stCondLst>
                                        </p:cTn>
                                        <p:tgtEl>
                                          <p:spTgt spid="29699"/>
                                        </p:tgtEl>
                                        <p:attrNameLst>
                                          <p:attrName>style.visibility</p:attrName>
                                        </p:attrNameLst>
                                      </p:cBhvr>
                                      <p:to>
                                        <p:strVal val="visible"/>
                                      </p:to>
                                    </p:set>
                                    <p:animEffect transition="in" filter="fade">
                                      <p:cBhvr>
                                        <p:cTn id="18" dur="2000"/>
                                        <p:tgtEl>
                                          <p:spTgt spid="29699"/>
                                        </p:tgtEl>
                                      </p:cBhvr>
                                    </p:animEffect>
                                    <p:anim calcmode="lin" valueType="num">
                                      <p:cBhvr>
                                        <p:cTn id="19" dur="2000" fill="hold"/>
                                        <p:tgtEl>
                                          <p:spTgt spid="29699"/>
                                        </p:tgtEl>
                                        <p:attrNameLst>
                                          <p:attrName>ppt_x</p:attrName>
                                        </p:attrNameLst>
                                      </p:cBhvr>
                                      <p:tavLst>
                                        <p:tav tm="0">
                                          <p:val>
                                            <p:strVal val="#ppt_x"/>
                                          </p:val>
                                        </p:tav>
                                        <p:tav tm="100000">
                                          <p:val>
                                            <p:strVal val="#ppt_x"/>
                                          </p:val>
                                        </p:tav>
                                      </p:tavLst>
                                    </p:anim>
                                    <p:anim calcmode="lin" valueType="num">
                                      <p:cBhvr>
                                        <p:cTn id="20" dur="1800" decel="100000" fill="hold"/>
                                        <p:tgtEl>
                                          <p:spTgt spid="296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96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1" grpId="0" autoUpdateAnimBg="0"/>
      <p:bldP spid="297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27413" y="1524000"/>
            <a:ext cx="2286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500</a:t>
            </a:r>
          </a:p>
        </p:txBody>
      </p:sp>
      <p:sp>
        <p:nvSpPr>
          <p:cNvPr id="307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Text Box 4"/>
          <p:cNvSpPr txBox="1">
            <a:spLocks noChangeArrowheads="1"/>
          </p:cNvSpPr>
          <p:nvPr/>
        </p:nvSpPr>
        <p:spPr bwMode="auto">
          <a:xfrm>
            <a:off x="1828800" y="4631709"/>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set</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expectancy</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30725" name="Text Box 5"/>
          <p:cNvSpPr txBox="1">
            <a:spLocks noChangeArrowheads="1"/>
          </p:cNvSpPr>
          <p:nvPr/>
        </p:nvSpPr>
        <p:spPr bwMode="auto">
          <a:xfrm>
            <a:off x="379413" y="2333297"/>
            <a:ext cx="8382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Perceptual </a:t>
            </a:r>
            <a:r>
              <a:rPr lang="en-US" altLang="en-US" sz="3200" i="1" dirty="0" smtClean="0">
                <a:solidFill>
                  <a:schemeClr val="hlink"/>
                </a:solidFill>
                <a:effectLst>
                  <a:outerShdw blurRad="38100" dist="38100" dir="2700000" algn="tl">
                    <a:srgbClr val="000000"/>
                  </a:outerShdw>
                </a:effectLst>
                <a:latin typeface="Arial" charset="0"/>
              </a:rPr>
              <a:t>___(perceptual __________): </a:t>
            </a:r>
            <a:r>
              <a:rPr lang="en-US" altLang="en-US" sz="3200" i="1" dirty="0">
                <a:solidFill>
                  <a:schemeClr val="hlink"/>
                </a:solidFill>
                <a:effectLst>
                  <a:outerShdw blurRad="38100" dist="38100" dir="2700000" algn="tl">
                    <a:srgbClr val="000000"/>
                  </a:outerShdw>
                </a:effectLst>
                <a:latin typeface="Arial" charset="0"/>
              </a:rPr>
              <a:t>the tendency to perceive things a certain way because previous experiences or expectations influence those </a:t>
            </a:r>
            <a:r>
              <a:rPr lang="en-US" altLang="en-US" sz="3200" i="1" dirty="0" smtClean="0">
                <a:solidFill>
                  <a:schemeClr val="hlink"/>
                </a:solidFill>
                <a:effectLst>
                  <a:outerShdw blurRad="38100" dist="38100" dir="2700000" algn="tl">
                    <a:srgbClr val="000000"/>
                  </a:outerShdw>
                </a:effectLst>
                <a:latin typeface="Arial" charset="0"/>
              </a:rPr>
              <a:t>perceptions.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30724"/>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fade">
                                      <p:cBhvr>
                                        <p:cTn id="18" dur="2000"/>
                                        <p:tgtEl>
                                          <p:spTgt spid="30723"/>
                                        </p:tgtEl>
                                      </p:cBhvr>
                                    </p:animEffect>
                                    <p:anim calcmode="lin" valueType="num">
                                      <p:cBhvr>
                                        <p:cTn id="19" dur="2000" fill="hold"/>
                                        <p:tgtEl>
                                          <p:spTgt spid="30723"/>
                                        </p:tgtEl>
                                        <p:attrNameLst>
                                          <p:attrName>ppt_x</p:attrName>
                                        </p:attrNameLst>
                                      </p:cBhvr>
                                      <p:tavLst>
                                        <p:tav tm="0">
                                          <p:val>
                                            <p:strVal val="#ppt_x"/>
                                          </p:val>
                                        </p:tav>
                                        <p:tav tm="100000">
                                          <p:val>
                                            <p:strVal val="#ppt_x"/>
                                          </p:val>
                                        </p:tav>
                                      </p:tavLst>
                                    </p:anim>
                                    <p:anim calcmode="lin" valueType="num">
                                      <p:cBhvr>
                                        <p:cTn id="20" dur="1800" decel="100000" fill="hold"/>
                                        <p:tgtEl>
                                          <p:spTgt spid="307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utoUpdateAnimBg="0"/>
      <p:bldP spid="307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2000"/>
                                        <p:tgtEl>
                                          <p:spTgt spid="82948"/>
                                        </p:tgtEl>
                                      </p:cBhvr>
                                    </p:animEffect>
                                    <p:anim calcmode="lin" valueType="num">
                                      <p:cBhvr>
                                        <p:cTn id="8" dur="2000" fill="hold"/>
                                        <p:tgtEl>
                                          <p:spTgt spid="82948"/>
                                        </p:tgtEl>
                                        <p:attrNameLst>
                                          <p:attrName>ppt_x</p:attrName>
                                        </p:attrNameLst>
                                      </p:cBhvr>
                                      <p:tavLst>
                                        <p:tav tm="0">
                                          <p:val>
                                            <p:strVal val="#ppt_x"/>
                                          </p:val>
                                        </p:tav>
                                        <p:tav tm="100000">
                                          <p:val>
                                            <p:strVal val="#ppt_x"/>
                                          </p:val>
                                        </p:tav>
                                      </p:tavLst>
                                    </p:anim>
                                    <p:anim calcmode="lin" valueType="num">
                                      <p:cBhvr>
                                        <p:cTn id="9" dur="1800" decel="100000" fill="hold"/>
                                        <p:tgtEl>
                                          <p:spTgt spid="8294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829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095500" y="2590800"/>
            <a:ext cx="4953000"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600">
                <a:solidFill>
                  <a:schemeClr val="hlink"/>
                </a:solidFill>
                <a:latin typeface="Arial" charset="0"/>
              </a:rPr>
              <a:t>The End</a:t>
            </a:r>
            <a:r>
              <a:rPr lang="en-US" altLang="en-US" sz="3200">
                <a:solidFill>
                  <a:schemeClr val="hlink"/>
                </a:solidFill>
                <a:latin typeface="Arial" charset="0"/>
              </a:rPr>
              <a:t> </a:t>
            </a:r>
          </a:p>
        </p:txBody>
      </p:sp>
      <p:sp>
        <p:nvSpPr>
          <p:cNvPr id="84995" name="AutoShape 3">
            <a:hlinkClick r:id="" action="ppaction://hlinkshowjump?jump=firstslide" highlightClick="1"/>
          </p:cNvPr>
          <p:cNvSpPr>
            <a:spLocks noChangeArrowheads="1"/>
          </p:cNvSpPr>
          <p:nvPr/>
        </p:nvSpPr>
        <p:spPr bwMode="auto">
          <a:xfrm>
            <a:off x="6934200" y="6248400"/>
            <a:ext cx="762000" cy="609600"/>
          </a:xfrm>
          <a:prstGeom prst="actionButtonHome">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AutoShape 5">
            <a:hlinkClick r:id="rId2" action="ppaction://hlinksldjump" highlightClick="1"/>
          </p:cNvPr>
          <p:cNvSpPr>
            <a:spLocks noChangeArrowheads="1"/>
          </p:cNvSpPr>
          <p:nvPr/>
        </p:nvSpPr>
        <p:spPr bwMode="auto">
          <a:xfrm>
            <a:off x="7696200" y="6248400"/>
            <a:ext cx="685800" cy="609600"/>
          </a:xfrm>
          <a:prstGeom prst="actionButtonInformation">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5002" name="Picture 10" descr="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1600200"/>
            <a:ext cx="635000" cy="889000"/>
          </a:xfrm>
          <a:prstGeom prst="rect">
            <a:avLst/>
          </a:prstGeom>
          <a:noFill/>
          <a:effectLst>
            <a:outerShdw dist="45791" dir="3378596"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4" name="Picture 12" descr="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609600" cy="9144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5" name="Picture 13" descr="lifespan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635000" cy="8890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6" name="Picture 14" descr="2mickeymous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48200"/>
            <a:ext cx="9048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5008" name="Picture 16" descr="2mickeymouse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610100"/>
            <a:ext cx="8953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85009" name="Picture 17" descr="2mickeymouse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0" name="Picture 18" descr="2mickeymouse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1" name="Picture 19" descr="2mickeymouse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867650" y="4648200"/>
            <a:ext cx="742950" cy="1085850"/>
          </a:xfrm>
          <a:prstGeom prst="rect">
            <a:avLst/>
          </a:prstGeom>
          <a:noFill/>
          <a:extLst>
            <a:ext uri="{909E8E84-426E-40DD-AFC4-6F175D3DCCD1}">
              <a14:hiddenFill xmlns:a14="http://schemas.microsoft.com/office/drawing/2010/main">
                <a:solidFill>
                  <a:srgbClr val="FFFFFF"/>
                </a:solidFill>
              </a14:hiddenFill>
            </a:ext>
          </a:extLst>
        </p:spPr>
      </p:pic>
      <p:sp>
        <p:nvSpPr>
          <p:cNvPr id="85012" name="AutoShape 20">
            <a:hlinkClick r:id="rId11"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0" fill="hold"/>
                                        <p:tgtEl>
                                          <p:spTgt spid="84994"/>
                                        </p:tgtEl>
                                        <p:attrNameLst>
                                          <p:attrName>ppt_w</p:attrName>
                                        </p:attrNameLst>
                                      </p:cBhvr>
                                      <p:tavLst>
                                        <p:tav tm="0" fmla="#ppt_w*sin(2.5*pi*$)">
                                          <p:val>
                                            <p:fltVal val="0"/>
                                          </p:val>
                                        </p:tav>
                                        <p:tav tm="100000">
                                          <p:val>
                                            <p:fltVal val="1"/>
                                          </p:val>
                                        </p:tav>
                                      </p:tavLst>
                                    </p:anim>
                                    <p:anim calcmode="lin" valueType="num">
                                      <p:cBhvr>
                                        <p:cTn id="8" dur="5000" fill="hold"/>
                                        <p:tgtEl>
                                          <p:spTgt spid="8499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0" presetClass="entr" presetSubtype="0" fill="hold" nodeType="afterEffect">
                                  <p:stCondLst>
                                    <p:cond delay="0"/>
                                  </p:stCondLst>
                                  <p:childTnLst>
                                    <p:set>
                                      <p:cBhvr>
                                        <p:cTn id="11" dur="1" fill="hold">
                                          <p:stCondLst>
                                            <p:cond delay="0"/>
                                          </p:stCondLst>
                                        </p:cTn>
                                        <p:tgtEl>
                                          <p:spTgt spid="85005"/>
                                        </p:tgtEl>
                                        <p:attrNameLst>
                                          <p:attrName>style.visibility</p:attrName>
                                        </p:attrNameLst>
                                      </p:cBhvr>
                                      <p:to>
                                        <p:strVal val="visible"/>
                                      </p:to>
                                    </p:set>
                                    <p:animEffect transition="in" filter="fade">
                                      <p:cBhvr>
                                        <p:cTn id="12" dur="2000"/>
                                        <p:tgtEl>
                                          <p:spTgt spid="85005"/>
                                        </p:tgtEl>
                                      </p:cBhvr>
                                    </p:animEffect>
                                  </p:childTnLst>
                                </p:cTn>
                              </p:par>
                            </p:childTnLst>
                          </p:cTn>
                        </p:par>
                        <p:par>
                          <p:cTn id="13" fill="hold" nodeType="afterGroup">
                            <p:stCondLst>
                              <p:cond delay="7000"/>
                            </p:stCondLst>
                            <p:childTnLst>
                              <p:par>
                                <p:cTn id="14" presetID="10" presetClass="entr" presetSubtype="0" fill="hold" nodeType="afterEffect">
                                  <p:stCondLst>
                                    <p:cond delay="0"/>
                                  </p:stCondLst>
                                  <p:childTnLst>
                                    <p:set>
                                      <p:cBhvr>
                                        <p:cTn id="15" dur="1" fill="hold">
                                          <p:stCondLst>
                                            <p:cond delay="0"/>
                                          </p:stCondLst>
                                        </p:cTn>
                                        <p:tgtEl>
                                          <p:spTgt spid="85004"/>
                                        </p:tgtEl>
                                        <p:attrNameLst>
                                          <p:attrName>style.visibility</p:attrName>
                                        </p:attrNameLst>
                                      </p:cBhvr>
                                      <p:to>
                                        <p:strVal val="visible"/>
                                      </p:to>
                                    </p:set>
                                    <p:animEffect transition="in" filter="fade">
                                      <p:cBhvr>
                                        <p:cTn id="16" dur="2000"/>
                                        <p:tgtEl>
                                          <p:spTgt spid="85004"/>
                                        </p:tgtEl>
                                      </p:cBhvr>
                                    </p:animEffect>
                                  </p:childTnLst>
                                </p:cTn>
                              </p:par>
                            </p:childTnLst>
                          </p:cTn>
                        </p:par>
                        <p:par>
                          <p:cTn id="17" fill="hold" nodeType="afterGroup">
                            <p:stCondLst>
                              <p:cond delay="9000"/>
                            </p:stCondLst>
                            <p:childTnLst>
                              <p:par>
                                <p:cTn id="18" presetID="10" presetClass="entr" presetSubtype="0" fill="hold" nodeType="afterEffect">
                                  <p:stCondLst>
                                    <p:cond delay="0"/>
                                  </p:stCondLst>
                                  <p:childTnLst>
                                    <p:set>
                                      <p:cBhvr>
                                        <p:cTn id="19" dur="1" fill="hold">
                                          <p:stCondLst>
                                            <p:cond delay="0"/>
                                          </p:stCondLst>
                                        </p:cTn>
                                        <p:tgtEl>
                                          <p:spTgt spid="85002"/>
                                        </p:tgtEl>
                                        <p:attrNameLst>
                                          <p:attrName>style.visibility</p:attrName>
                                        </p:attrNameLst>
                                      </p:cBhvr>
                                      <p:to>
                                        <p:strVal val="visible"/>
                                      </p:to>
                                    </p:set>
                                    <p:animEffect transition="in" filter="fade">
                                      <p:cBhvr>
                                        <p:cTn id="20" dur="2000"/>
                                        <p:tgtEl>
                                          <p:spTgt spid="85002"/>
                                        </p:tgtEl>
                                      </p:cBhvr>
                                    </p:animEffect>
                                  </p:childTnLst>
                                </p:cTn>
                              </p:par>
                            </p:childTnLst>
                          </p:cTn>
                        </p:par>
                        <p:par>
                          <p:cTn id="21" fill="hold" nodeType="afterGroup">
                            <p:stCondLst>
                              <p:cond delay="11000"/>
                            </p:stCondLst>
                            <p:childTnLst>
                              <p:par>
                                <p:cTn id="22" presetID="10" presetClass="entr" presetSubtype="0" fill="hold" nodeType="afterEffect">
                                  <p:stCondLst>
                                    <p:cond delay="0"/>
                                  </p:stCondLst>
                                  <p:childTnLst>
                                    <p:set>
                                      <p:cBhvr>
                                        <p:cTn id="23" dur="1" fill="hold">
                                          <p:stCondLst>
                                            <p:cond delay="0"/>
                                          </p:stCondLst>
                                        </p:cTn>
                                        <p:tgtEl>
                                          <p:spTgt spid="85006"/>
                                        </p:tgtEl>
                                        <p:attrNameLst>
                                          <p:attrName>style.visibility</p:attrName>
                                        </p:attrNameLst>
                                      </p:cBhvr>
                                      <p:to>
                                        <p:strVal val="visible"/>
                                      </p:to>
                                    </p:set>
                                    <p:animEffect transition="in" filter="fade">
                                      <p:cBhvr>
                                        <p:cTn id="24" dur="2000"/>
                                        <p:tgtEl>
                                          <p:spTgt spid="85006"/>
                                        </p:tgtEl>
                                      </p:cBhvr>
                                    </p:animEffect>
                                  </p:childTnLst>
                                </p:cTn>
                              </p:par>
                            </p:childTnLst>
                          </p:cTn>
                        </p:par>
                        <p:par>
                          <p:cTn id="25" fill="hold" nodeType="afterGroup">
                            <p:stCondLst>
                              <p:cond delay="13000"/>
                            </p:stCondLst>
                            <p:childTnLst>
                              <p:par>
                                <p:cTn id="26" presetID="10" presetClass="entr" presetSubtype="0" fill="hold" nodeType="afterEffect">
                                  <p:stCondLst>
                                    <p:cond delay="0"/>
                                  </p:stCondLst>
                                  <p:childTnLst>
                                    <p:set>
                                      <p:cBhvr>
                                        <p:cTn id="27" dur="1" fill="hold">
                                          <p:stCondLst>
                                            <p:cond delay="0"/>
                                          </p:stCondLst>
                                        </p:cTn>
                                        <p:tgtEl>
                                          <p:spTgt spid="85008"/>
                                        </p:tgtEl>
                                        <p:attrNameLst>
                                          <p:attrName>style.visibility</p:attrName>
                                        </p:attrNameLst>
                                      </p:cBhvr>
                                      <p:to>
                                        <p:strVal val="visible"/>
                                      </p:to>
                                    </p:set>
                                    <p:animEffect transition="in" filter="fade">
                                      <p:cBhvr>
                                        <p:cTn id="28" dur="2000"/>
                                        <p:tgtEl>
                                          <p:spTgt spid="85008"/>
                                        </p:tgtEl>
                                      </p:cBhvr>
                                    </p:animEffect>
                                  </p:childTnLst>
                                </p:cTn>
                              </p:par>
                            </p:childTnLst>
                          </p:cTn>
                        </p:par>
                        <p:par>
                          <p:cTn id="29" fill="hold" nodeType="afterGroup">
                            <p:stCondLst>
                              <p:cond delay="15000"/>
                            </p:stCondLst>
                            <p:childTnLst>
                              <p:par>
                                <p:cTn id="30" presetID="10" presetClass="entr" presetSubtype="0" fill="hold" nodeType="afterEffect">
                                  <p:stCondLst>
                                    <p:cond delay="0"/>
                                  </p:stCondLst>
                                  <p:childTnLst>
                                    <p:set>
                                      <p:cBhvr>
                                        <p:cTn id="31" dur="1" fill="hold">
                                          <p:stCondLst>
                                            <p:cond delay="0"/>
                                          </p:stCondLst>
                                        </p:cTn>
                                        <p:tgtEl>
                                          <p:spTgt spid="85009"/>
                                        </p:tgtEl>
                                        <p:attrNameLst>
                                          <p:attrName>style.visibility</p:attrName>
                                        </p:attrNameLst>
                                      </p:cBhvr>
                                      <p:to>
                                        <p:strVal val="visible"/>
                                      </p:to>
                                    </p:set>
                                    <p:animEffect transition="in" filter="fade">
                                      <p:cBhvr>
                                        <p:cTn id="32" dur="2000"/>
                                        <p:tgtEl>
                                          <p:spTgt spid="85009"/>
                                        </p:tgtEl>
                                      </p:cBhvr>
                                    </p:animEffect>
                                  </p:childTnLst>
                                </p:cTn>
                              </p:par>
                            </p:childTnLst>
                          </p:cTn>
                        </p:par>
                        <p:par>
                          <p:cTn id="33" fill="hold" nodeType="afterGroup">
                            <p:stCondLst>
                              <p:cond delay="17000"/>
                            </p:stCondLst>
                            <p:childTnLst>
                              <p:par>
                                <p:cTn id="34" presetID="10" presetClass="entr" presetSubtype="0" fill="hold" nodeType="afterEffect">
                                  <p:stCondLst>
                                    <p:cond delay="0"/>
                                  </p:stCondLst>
                                  <p:childTnLst>
                                    <p:set>
                                      <p:cBhvr>
                                        <p:cTn id="35" dur="1" fill="hold">
                                          <p:stCondLst>
                                            <p:cond delay="0"/>
                                          </p:stCondLst>
                                        </p:cTn>
                                        <p:tgtEl>
                                          <p:spTgt spid="85010"/>
                                        </p:tgtEl>
                                        <p:attrNameLst>
                                          <p:attrName>style.visibility</p:attrName>
                                        </p:attrNameLst>
                                      </p:cBhvr>
                                      <p:to>
                                        <p:strVal val="visible"/>
                                      </p:to>
                                    </p:set>
                                    <p:animEffect transition="in" filter="fade">
                                      <p:cBhvr>
                                        <p:cTn id="36" dur="2000"/>
                                        <p:tgtEl>
                                          <p:spTgt spid="85010"/>
                                        </p:tgtEl>
                                      </p:cBhvr>
                                    </p:animEffect>
                                  </p:childTnLst>
                                </p:cTn>
                              </p:par>
                            </p:childTnLst>
                          </p:cTn>
                        </p:par>
                        <p:par>
                          <p:cTn id="37" fill="hold" nodeType="afterGroup">
                            <p:stCondLst>
                              <p:cond delay="19000"/>
                            </p:stCondLst>
                            <p:childTnLst>
                              <p:par>
                                <p:cTn id="38" presetID="10" presetClass="entr" presetSubtype="0" fill="hold" nodeType="afterEffect">
                                  <p:stCondLst>
                                    <p:cond delay="0"/>
                                  </p:stCondLst>
                                  <p:childTnLst>
                                    <p:set>
                                      <p:cBhvr>
                                        <p:cTn id="39" dur="1" fill="hold">
                                          <p:stCondLst>
                                            <p:cond delay="0"/>
                                          </p:stCondLst>
                                        </p:cTn>
                                        <p:tgtEl>
                                          <p:spTgt spid="85011"/>
                                        </p:tgtEl>
                                        <p:attrNameLst>
                                          <p:attrName>style.visibility</p:attrName>
                                        </p:attrNameLst>
                                      </p:cBhvr>
                                      <p:to>
                                        <p:strVal val="visible"/>
                                      </p:to>
                                    </p:set>
                                    <p:animEffect transition="in" filter="fade">
                                      <p:cBhvr>
                                        <p:cTn id="40" dur="2000"/>
                                        <p:tgtEl>
                                          <p:spTgt spid="85011"/>
                                        </p:tgtEl>
                                      </p:cBhvr>
                                    </p:animEffect>
                                  </p:childTnLst>
                                </p:cTn>
                              </p:par>
                            </p:childTnLst>
                          </p:cTn>
                        </p:par>
                        <p:par>
                          <p:cTn id="41" fill="hold" nodeType="afterGroup">
                            <p:stCondLst>
                              <p:cond delay="21000"/>
                            </p:stCondLst>
                            <p:childTnLst>
                              <p:par>
                                <p:cTn id="42" presetID="37" presetClass="entr" presetSubtype="0" fill="hold" grpId="0" nodeType="afterEffect">
                                  <p:stCondLst>
                                    <p:cond delay="0"/>
                                  </p:stCondLst>
                                  <p:childTnLst>
                                    <p:set>
                                      <p:cBhvr>
                                        <p:cTn id="43" dur="1" fill="hold">
                                          <p:stCondLst>
                                            <p:cond delay="0"/>
                                          </p:stCondLst>
                                        </p:cTn>
                                        <p:tgtEl>
                                          <p:spTgt spid="85012"/>
                                        </p:tgtEl>
                                        <p:attrNameLst>
                                          <p:attrName>style.visibility</p:attrName>
                                        </p:attrNameLst>
                                      </p:cBhvr>
                                      <p:to>
                                        <p:strVal val="visible"/>
                                      </p:to>
                                    </p:set>
                                    <p:animEffect transition="in" filter="fade">
                                      <p:cBhvr>
                                        <p:cTn id="44" dur="2000"/>
                                        <p:tgtEl>
                                          <p:spTgt spid="85012"/>
                                        </p:tgtEl>
                                      </p:cBhvr>
                                    </p:animEffect>
                                    <p:anim calcmode="lin" valueType="num">
                                      <p:cBhvr>
                                        <p:cTn id="45" dur="2000" fill="hold"/>
                                        <p:tgtEl>
                                          <p:spTgt spid="85012"/>
                                        </p:tgtEl>
                                        <p:attrNameLst>
                                          <p:attrName>ppt_x</p:attrName>
                                        </p:attrNameLst>
                                      </p:cBhvr>
                                      <p:tavLst>
                                        <p:tav tm="0">
                                          <p:val>
                                            <p:strVal val="#ppt_x"/>
                                          </p:val>
                                        </p:tav>
                                        <p:tav tm="100000">
                                          <p:val>
                                            <p:strVal val="#ppt_x"/>
                                          </p:val>
                                        </p:tav>
                                      </p:tavLst>
                                    </p:anim>
                                    <p:anim calcmode="lin" valueType="num">
                                      <p:cBhvr>
                                        <p:cTn id="46" dur="1800" decel="100000" fill="hold"/>
                                        <p:tgtEl>
                                          <p:spTgt spid="85012"/>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850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84997"/>
                                        </p:tgtEl>
                                        <p:attrNameLst>
                                          <p:attrName>style.visibility</p:attrName>
                                        </p:attrNameLst>
                                      </p:cBhvr>
                                      <p:to>
                                        <p:strVal val="visible"/>
                                      </p:to>
                                    </p:set>
                                    <p:animEffect transition="in" filter="fade">
                                      <p:cBhvr>
                                        <p:cTn id="50" dur="2000"/>
                                        <p:tgtEl>
                                          <p:spTgt spid="84997"/>
                                        </p:tgtEl>
                                      </p:cBhvr>
                                    </p:animEffect>
                                    <p:anim calcmode="lin" valueType="num">
                                      <p:cBhvr>
                                        <p:cTn id="51" dur="2000" fill="hold"/>
                                        <p:tgtEl>
                                          <p:spTgt spid="84997"/>
                                        </p:tgtEl>
                                        <p:attrNameLst>
                                          <p:attrName>ppt_x</p:attrName>
                                        </p:attrNameLst>
                                      </p:cBhvr>
                                      <p:tavLst>
                                        <p:tav tm="0">
                                          <p:val>
                                            <p:strVal val="#ppt_x"/>
                                          </p:val>
                                        </p:tav>
                                        <p:tav tm="100000">
                                          <p:val>
                                            <p:strVal val="#ppt_x"/>
                                          </p:val>
                                        </p:tav>
                                      </p:tavLst>
                                    </p:anim>
                                    <p:anim calcmode="lin" valueType="num">
                                      <p:cBhvr>
                                        <p:cTn id="52" dur="1800" decel="100000" fill="hold"/>
                                        <p:tgtEl>
                                          <p:spTgt spid="84997"/>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8499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84995"/>
                                        </p:tgtEl>
                                        <p:attrNameLst>
                                          <p:attrName>style.visibility</p:attrName>
                                        </p:attrNameLst>
                                      </p:cBhvr>
                                      <p:to>
                                        <p:strVal val="visible"/>
                                      </p:to>
                                    </p:set>
                                    <p:animEffect transition="in" filter="fade">
                                      <p:cBhvr>
                                        <p:cTn id="56" dur="2000"/>
                                        <p:tgtEl>
                                          <p:spTgt spid="84995"/>
                                        </p:tgtEl>
                                      </p:cBhvr>
                                    </p:animEffect>
                                    <p:anim calcmode="lin" valueType="num">
                                      <p:cBhvr>
                                        <p:cTn id="57" dur="2000" fill="hold"/>
                                        <p:tgtEl>
                                          <p:spTgt spid="84995"/>
                                        </p:tgtEl>
                                        <p:attrNameLst>
                                          <p:attrName>ppt_x</p:attrName>
                                        </p:attrNameLst>
                                      </p:cBhvr>
                                      <p:tavLst>
                                        <p:tav tm="0">
                                          <p:val>
                                            <p:strVal val="#ppt_x"/>
                                          </p:val>
                                        </p:tav>
                                        <p:tav tm="100000">
                                          <p:val>
                                            <p:strVal val="#ppt_x"/>
                                          </p:val>
                                        </p:tav>
                                      </p:tavLst>
                                    </p:anim>
                                    <p:anim calcmode="lin" valueType="num">
                                      <p:cBhvr>
                                        <p:cTn id="58" dur="1800" decel="100000" fill="hold"/>
                                        <p:tgtEl>
                                          <p:spTgt spid="84995"/>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84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nimBg="1"/>
      <p:bldP spid="84997" grpId="0" animBg="1"/>
      <p:bldP spid="850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42855" y="1676400"/>
            <a:ext cx="2286000" cy="609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100</a:t>
            </a:r>
          </a:p>
        </p:txBody>
      </p:sp>
      <p:sp>
        <p:nvSpPr>
          <p:cNvPr id="4104" name="Text Box 8"/>
          <p:cNvSpPr txBox="1">
            <a:spLocks noChangeArrowheads="1"/>
          </p:cNvSpPr>
          <p:nvPr/>
        </p:nvSpPr>
        <p:spPr bwMode="auto">
          <a:xfrm>
            <a:off x="457200" y="2890391"/>
            <a:ext cx="792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 is the </a:t>
            </a:r>
            <a:r>
              <a:rPr lang="en-US" altLang="en-US" sz="3200" i="1" dirty="0">
                <a:solidFill>
                  <a:schemeClr val="hlink"/>
                </a:solidFill>
                <a:effectLst>
                  <a:outerShdw blurRad="38100" dist="38100" dir="2700000" algn="tl">
                    <a:srgbClr val="000000"/>
                  </a:outerShdw>
                </a:effectLst>
                <a:latin typeface="Arial" charset="0"/>
              </a:rPr>
              <a:t>activation of receptors in the various sense </a:t>
            </a:r>
            <a:r>
              <a:rPr lang="en-US" altLang="en-US" sz="3200" i="1" dirty="0" smtClean="0">
                <a:solidFill>
                  <a:schemeClr val="hlink"/>
                </a:solidFill>
                <a:effectLst>
                  <a:outerShdw blurRad="38100" dist="38100" dir="2700000" algn="tl">
                    <a:srgbClr val="000000"/>
                  </a:outerShdw>
                </a:effectLst>
                <a:latin typeface="Arial" charset="0"/>
              </a:rPr>
              <a:t>organs.</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4105" name="Text Box 9"/>
          <p:cNvSpPr txBox="1">
            <a:spLocks noChangeArrowheads="1"/>
          </p:cNvSpPr>
          <p:nvPr/>
        </p:nvSpPr>
        <p:spPr bwMode="auto">
          <a:xfrm>
            <a:off x="2286000" y="4114800"/>
            <a:ext cx="419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Sensation</a:t>
            </a:r>
            <a:r>
              <a:rPr lang="en-US" altLang="en-US" sz="3200" i="1" dirty="0">
                <a:solidFill>
                  <a:srgbClr val="FFCC99"/>
                </a:solidFill>
                <a:effectLst>
                  <a:outerShdw blurRad="38100" dist="38100" dir="2700000" algn="tl">
                    <a:srgbClr val="000000"/>
                  </a:outerShdw>
                </a:effectLst>
                <a:latin typeface="Arial" charset="0"/>
              </a:rPr>
              <a:t>? </a:t>
            </a:r>
          </a:p>
        </p:txBody>
      </p:sp>
      <p:sp>
        <p:nvSpPr>
          <p:cNvPr id="4099"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4105"/>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000"/>
                                        <p:tgtEl>
                                          <p:spTgt spid="4099"/>
                                        </p:tgtEl>
                                      </p:cBhvr>
                                    </p:animEffect>
                                    <p:anim calcmode="lin" valueType="num">
                                      <p:cBhvr>
                                        <p:cTn id="19" dur="2000" fill="hold"/>
                                        <p:tgtEl>
                                          <p:spTgt spid="4099"/>
                                        </p:tgtEl>
                                        <p:attrNameLst>
                                          <p:attrName>ppt_x</p:attrName>
                                        </p:attrNameLst>
                                      </p:cBhvr>
                                      <p:tavLst>
                                        <p:tav tm="0">
                                          <p:val>
                                            <p:strVal val="#ppt_x"/>
                                          </p:val>
                                        </p:tav>
                                        <p:tav tm="100000">
                                          <p:val>
                                            <p:strVal val="#ppt_x"/>
                                          </p:val>
                                        </p:tav>
                                      </p:tavLst>
                                    </p:anim>
                                    <p:anim calcmode="lin" valueType="num">
                                      <p:cBhvr>
                                        <p:cTn id="20" dur="1800" decel="100000" fill="hold"/>
                                        <p:tgtEl>
                                          <p:spTgt spid="40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4" grpId="0"/>
      <p:bldP spid="4105" grpId="0"/>
      <p:bldP spid="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81400" y="14478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200</a:t>
            </a:r>
          </a:p>
        </p:txBody>
      </p:sp>
      <p:sp>
        <p:nvSpPr>
          <p:cNvPr id="51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4"/>
          <p:cNvSpPr txBox="1">
            <a:spLocks noChangeArrowheads="1"/>
          </p:cNvSpPr>
          <p:nvPr/>
        </p:nvSpPr>
        <p:spPr bwMode="auto">
          <a:xfrm>
            <a:off x="762000" y="48768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latin typeface="Arial" charset="0"/>
              </a:rPr>
              <a:t>What is </a:t>
            </a:r>
            <a:r>
              <a:rPr lang="en-US" altLang="en-US" sz="3200" i="1" dirty="0">
                <a:solidFill>
                  <a:srgbClr val="66FF99"/>
                </a:solidFill>
                <a:latin typeface="Arial" charset="0"/>
              </a:rPr>
              <a:t>Weber's </a:t>
            </a:r>
            <a:r>
              <a:rPr lang="en-US" altLang="en-US" sz="3200" i="1" dirty="0" smtClean="0">
                <a:solidFill>
                  <a:srgbClr val="66FF99"/>
                </a:solidFill>
                <a:latin typeface="Arial" charset="0"/>
              </a:rPr>
              <a:t>Law</a:t>
            </a:r>
            <a:r>
              <a:rPr lang="en-US" altLang="en-US" sz="3200" i="1" dirty="0" smtClean="0">
                <a:solidFill>
                  <a:srgbClr val="FFCC99"/>
                </a:solidFill>
                <a:latin typeface="Arial" charset="0"/>
              </a:rPr>
              <a:t>?</a:t>
            </a:r>
            <a:endParaRPr lang="en-US" altLang="en-US" sz="3200" i="1" dirty="0">
              <a:solidFill>
                <a:srgbClr val="FFCC99"/>
              </a:solidFill>
              <a:latin typeface="Arial" charset="0"/>
            </a:endParaRPr>
          </a:p>
        </p:txBody>
      </p:sp>
      <p:sp>
        <p:nvSpPr>
          <p:cNvPr id="81924" name="Text Box 4"/>
          <p:cNvSpPr txBox="1">
            <a:spLocks noChangeArrowheads="1"/>
          </p:cNvSpPr>
          <p:nvPr/>
        </p:nvSpPr>
        <p:spPr bwMode="auto">
          <a:xfrm>
            <a:off x="462540" y="2151727"/>
            <a:ext cx="8305800" cy="255454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i="1" dirty="0">
                <a:solidFill>
                  <a:schemeClr val="hlink"/>
                </a:solidFill>
                <a:effectLst>
                  <a:outerShdw blurRad="38100" dist="38100" dir="2700000" algn="tl">
                    <a:srgbClr val="000000"/>
                  </a:outerShdw>
                </a:effectLst>
                <a:latin typeface="Arial" charset="0"/>
              </a:rPr>
              <a:t>This concept says that the size </a:t>
            </a:r>
            <a:r>
              <a:rPr lang="en-US" altLang="en-US" sz="3200" i="1" dirty="0" smtClean="0">
                <a:solidFill>
                  <a:schemeClr val="hlink"/>
                </a:solidFill>
                <a:effectLst>
                  <a:outerShdw blurRad="38100" dist="38100" dir="2700000" algn="tl">
                    <a:srgbClr val="000000"/>
                  </a:outerShdw>
                </a:effectLst>
                <a:latin typeface="Arial" charset="0"/>
              </a:rPr>
              <a:t>of </a:t>
            </a:r>
            <a:r>
              <a:rPr lang="en-US" altLang="en-US" sz="3200" i="1" dirty="0">
                <a:solidFill>
                  <a:schemeClr val="hlink"/>
                </a:solidFill>
                <a:effectLst>
                  <a:outerShdw blurRad="38100" dist="38100" dir="2700000" algn="tl">
                    <a:srgbClr val="000000"/>
                  </a:outerShdw>
                </a:effectLst>
                <a:latin typeface="Arial" charset="0"/>
              </a:rPr>
              <a:t>a </a:t>
            </a:r>
            <a:r>
              <a:rPr lang="en-US" altLang="en-US" sz="3200" i="1" dirty="0" smtClean="0">
                <a:solidFill>
                  <a:schemeClr val="hlink"/>
                </a:solidFill>
                <a:effectLst>
                  <a:outerShdw blurRad="38100" dist="38100" dir="2700000" algn="tl">
                    <a:srgbClr val="000000"/>
                  </a:outerShdw>
                </a:effectLst>
                <a:latin typeface="Arial" charset="0"/>
              </a:rPr>
              <a:t>Just </a:t>
            </a:r>
            <a:r>
              <a:rPr lang="en-US" altLang="en-US" sz="3200" i="1" dirty="0">
                <a:solidFill>
                  <a:schemeClr val="hlink"/>
                </a:solidFill>
                <a:effectLst>
                  <a:outerShdw blurRad="38100" dist="38100" dir="2700000" algn="tl">
                    <a:srgbClr val="000000"/>
                  </a:outerShdw>
                </a:effectLst>
                <a:latin typeface="Arial" charset="0"/>
              </a:rPr>
              <a:t>noticeable </a:t>
            </a:r>
            <a:r>
              <a:rPr lang="en-US" altLang="en-US" sz="3200" i="1" dirty="0" smtClean="0">
                <a:solidFill>
                  <a:schemeClr val="hlink"/>
                </a:solidFill>
                <a:effectLst>
                  <a:outerShdw blurRad="38100" dist="38100" dir="2700000" algn="tl">
                    <a:srgbClr val="000000"/>
                  </a:outerShdw>
                </a:effectLst>
                <a:latin typeface="Arial" charset="0"/>
              </a:rPr>
              <a:t>difference (JND) </a:t>
            </a:r>
            <a:r>
              <a:rPr lang="en-US" altLang="en-US" sz="3200" i="1" dirty="0">
                <a:solidFill>
                  <a:schemeClr val="hlink"/>
                </a:solidFill>
                <a:effectLst>
                  <a:outerShdw blurRad="38100" dist="38100" dir="2700000" algn="tl">
                    <a:srgbClr val="000000"/>
                  </a:outerShdw>
                </a:effectLst>
                <a:latin typeface="Arial" charset="0"/>
              </a:rPr>
              <a:t>is proportional to the intensity of the </a:t>
            </a:r>
            <a:r>
              <a:rPr lang="en-US" altLang="en-US" sz="3200" i="1" dirty="0" smtClean="0">
                <a:solidFill>
                  <a:schemeClr val="hlink"/>
                </a:solidFill>
                <a:effectLst>
                  <a:outerShdw blurRad="38100" dist="38100" dir="2700000" algn="tl">
                    <a:srgbClr val="000000"/>
                  </a:outerShdw>
                </a:effectLst>
                <a:latin typeface="Arial" charset="0"/>
              </a:rPr>
              <a:t>stimulus. The JND </a:t>
            </a:r>
            <a:r>
              <a:rPr lang="en-US" altLang="en-US" sz="3200" i="1" dirty="0">
                <a:solidFill>
                  <a:schemeClr val="hlink"/>
                </a:solidFill>
                <a:effectLst>
                  <a:outerShdw blurRad="38100" dist="38100" dir="2700000" algn="tl">
                    <a:srgbClr val="000000"/>
                  </a:outerShdw>
                </a:effectLst>
                <a:latin typeface="Arial" charset="0"/>
              </a:rPr>
              <a:t>is large when the stimulus intensity is high and is </a:t>
            </a:r>
            <a:r>
              <a:rPr lang="en-US" altLang="en-US" sz="3200" i="1" dirty="0" smtClean="0">
                <a:solidFill>
                  <a:schemeClr val="hlink"/>
                </a:solidFill>
                <a:effectLst>
                  <a:outerShdw blurRad="38100" dist="38100" dir="2700000" algn="tl">
                    <a:srgbClr val="000000"/>
                  </a:outerShdw>
                </a:effectLst>
                <a:latin typeface="Arial" charset="0"/>
              </a:rPr>
              <a:t>small </a:t>
            </a:r>
            <a:r>
              <a:rPr lang="en-US" altLang="en-US" sz="3200" i="1" dirty="0">
                <a:solidFill>
                  <a:schemeClr val="hlink"/>
                </a:solidFill>
                <a:effectLst>
                  <a:outerShdw blurRad="38100" dist="38100" dir="2700000" algn="tl">
                    <a:srgbClr val="000000"/>
                  </a:outerShdw>
                </a:effectLst>
                <a:latin typeface="Arial" charset="0"/>
              </a:rPr>
              <a:t>when the stimulus intensity is low.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5124"/>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2000"/>
                                        <p:tgtEl>
                                          <p:spTgt spid="5123"/>
                                        </p:tgtEl>
                                      </p:cBhvr>
                                    </p:animEffect>
                                    <p:anim calcmode="lin" valueType="num">
                                      <p:cBhvr>
                                        <p:cTn id="19" dur="2000" fill="hold"/>
                                        <p:tgtEl>
                                          <p:spTgt spid="5123"/>
                                        </p:tgtEl>
                                        <p:attrNameLst>
                                          <p:attrName>ppt_x</p:attrName>
                                        </p:attrNameLst>
                                      </p:cBhvr>
                                      <p:tavLst>
                                        <p:tav tm="0">
                                          <p:val>
                                            <p:strVal val="#ppt_x"/>
                                          </p:val>
                                        </p:tav>
                                        <p:tav tm="100000">
                                          <p:val>
                                            <p:strVal val="#ppt_x"/>
                                          </p:val>
                                        </p:tav>
                                      </p:tavLst>
                                    </p:anim>
                                    <p:anim calcmode="lin" valueType="num">
                                      <p:cBhvr>
                                        <p:cTn id="20" dur="1800" decel="100000" fill="hold"/>
                                        <p:tgtEl>
                                          <p:spTgt spid="51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utoUpdateAnimBg="0"/>
      <p:bldP spid="81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522911"/>
            <a:ext cx="18288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300</a:t>
            </a:r>
          </a:p>
        </p:txBody>
      </p:sp>
      <p:sp>
        <p:nvSpPr>
          <p:cNvPr id="6147" name="AutoShape 3">
            <a:hlinkClick r:id="" action="ppaction://hlinkshowjump?jump=lastslideviewed"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3641561" y="3442871"/>
            <a:ext cx="550085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endParaRPr lang="en-US" altLang="en-US" sz="3200" i="1" dirty="0" smtClean="0">
              <a:solidFill>
                <a:srgbClr val="FFCC99"/>
              </a:solidFill>
              <a:effectLst>
                <a:outerShdw blurRad="38100" dist="38100" dir="2700000" algn="tl">
                  <a:srgbClr val="000000"/>
                </a:outerShdw>
              </a:effectLst>
              <a:latin typeface="Arial" charset="0"/>
            </a:endParaRPr>
          </a:p>
          <a:p>
            <a:pPr>
              <a:spcBef>
                <a:spcPct val="50000"/>
              </a:spcBef>
            </a:pPr>
            <a:r>
              <a:rPr lang="en-US" altLang="en-US" sz="3200" i="1" dirty="0" smtClean="0">
                <a:solidFill>
                  <a:srgbClr val="FFCC99"/>
                </a:solidFill>
                <a:effectLst>
                  <a:outerShdw blurRad="38100" dist="38100" dir="2700000" algn="tl">
                    <a:srgbClr val="000000"/>
                  </a:outerShdw>
                </a:effectLst>
                <a:latin typeface="Arial" charset="0"/>
              </a:rPr>
              <a:t>1</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Stirrup- Stapes</a:t>
            </a:r>
            <a:endParaRPr lang="en-US" altLang="en-US" sz="3200" i="1" dirty="0" smtClean="0">
              <a:solidFill>
                <a:srgbClr val="66FF99"/>
              </a:solidFill>
              <a:effectLst>
                <a:outerShdw blurRad="38100" dist="38100" dir="2700000" algn="tl">
                  <a:srgbClr val="000000"/>
                </a:outerShdw>
              </a:effectLst>
              <a:latin typeface="Arial" charset="0"/>
            </a:endParaRPr>
          </a:p>
          <a:p>
            <a:pPr>
              <a:spcBef>
                <a:spcPct val="50000"/>
              </a:spcBef>
            </a:pPr>
            <a:r>
              <a:rPr lang="fr-FR" altLang="en-US" sz="3200" i="1" dirty="0" smtClean="0">
                <a:solidFill>
                  <a:srgbClr val="FFCC99"/>
                </a:solidFill>
                <a:effectLst>
                  <a:outerShdw blurRad="38100" dist="38100" dir="2700000" algn="tl">
                    <a:srgbClr val="000000"/>
                  </a:outerShdw>
                </a:effectLst>
                <a:latin typeface="Arial" charset="0"/>
              </a:rPr>
              <a:t>2.</a:t>
            </a:r>
            <a:r>
              <a:rPr lang="fr-FR" altLang="en-US" sz="3200" i="1" dirty="0" smtClean="0">
                <a:solidFill>
                  <a:srgbClr val="66FF99"/>
                </a:solidFill>
                <a:effectLst>
                  <a:outerShdw blurRad="38100" dist="38100" dir="2700000" algn="tl">
                    <a:srgbClr val="000000"/>
                  </a:outerShdw>
                </a:effectLst>
                <a:latin typeface="Arial" charset="0"/>
              </a:rPr>
              <a:t> </a:t>
            </a:r>
            <a:r>
              <a:rPr lang="fr-FR" altLang="en-US" sz="3200" i="1" dirty="0" err="1" smtClean="0">
                <a:solidFill>
                  <a:srgbClr val="66FF99"/>
                </a:solidFill>
                <a:effectLst>
                  <a:outerShdw blurRad="38100" dist="38100" dir="2700000" algn="tl">
                    <a:srgbClr val="000000"/>
                  </a:outerShdw>
                </a:effectLst>
                <a:latin typeface="Arial" charset="0"/>
              </a:rPr>
              <a:t>Anvil</a:t>
            </a:r>
            <a:r>
              <a:rPr lang="fr-FR" altLang="en-US" sz="3200" i="1" dirty="0" smtClean="0">
                <a:solidFill>
                  <a:srgbClr val="66FF99"/>
                </a:solidFill>
                <a:effectLst>
                  <a:outerShdw blurRad="38100" dist="38100" dir="2700000" algn="tl">
                    <a:srgbClr val="000000"/>
                  </a:outerShdw>
                </a:effectLst>
                <a:latin typeface="Arial" charset="0"/>
              </a:rPr>
              <a:t> – Incus</a:t>
            </a:r>
          </a:p>
          <a:p>
            <a:pPr>
              <a:spcBef>
                <a:spcPct val="50000"/>
              </a:spcBef>
            </a:pPr>
            <a:r>
              <a:rPr lang="fr-FR" altLang="en-US" sz="3200" i="1" dirty="0" smtClean="0">
                <a:solidFill>
                  <a:srgbClr val="FFCC99"/>
                </a:solidFill>
                <a:effectLst>
                  <a:outerShdw blurRad="38100" dist="38100" dir="2700000" algn="tl">
                    <a:srgbClr val="000000"/>
                  </a:outerShdw>
                </a:effectLst>
                <a:latin typeface="Arial" charset="0"/>
              </a:rPr>
              <a:t>3</a:t>
            </a:r>
            <a:r>
              <a:rPr lang="fr-FR" altLang="en-US" sz="3200" i="1" dirty="0">
                <a:solidFill>
                  <a:srgbClr val="FFCC99"/>
                </a:solidFill>
                <a:effectLst>
                  <a:outerShdw blurRad="38100" dist="38100" dir="2700000" algn="tl">
                    <a:srgbClr val="000000"/>
                  </a:outerShdw>
                </a:effectLst>
                <a:latin typeface="Arial" charset="0"/>
              </a:rPr>
              <a:t>. </a:t>
            </a:r>
            <a:r>
              <a:rPr lang="fr-FR" altLang="en-US" sz="3200" i="1" dirty="0">
                <a:solidFill>
                  <a:srgbClr val="66FF99"/>
                </a:solidFill>
                <a:effectLst>
                  <a:outerShdw blurRad="38100" dist="38100" dir="2700000" algn="tl">
                    <a:srgbClr val="000000"/>
                  </a:outerShdw>
                </a:effectLst>
                <a:latin typeface="Arial" charset="0"/>
              </a:rPr>
              <a:t>Hammer - </a:t>
            </a:r>
            <a:r>
              <a:rPr lang="fr-FR" altLang="en-US" sz="3200" i="1" dirty="0" err="1" smtClean="0">
                <a:solidFill>
                  <a:srgbClr val="66FF99"/>
                </a:solidFill>
                <a:effectLst>
                  <a:outerShdw blurRad="38100" dist="38100" dir="2700000" algn="tl">
                    <a:srgbClr val="000000"/>
                  </a:outerShdw>
                </a:effectLst>
                <a:latin typeface="Arial" charset="0"/>
              </a:rPr>
              <a:t>Malleus</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6149" name="Text Box 5"/>
          <p:cNvSpPr txBox="1">
            <a:spLocks noChangeArrowheads="1"/>
          </p:cNvSpPr>
          <p:nvPr/>
        </p:nvSpPr>
        <p:spPr bwMode="auto">
          <a:xfrm>
            <a:off x="0" y="1520031"/>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Ear </a:t>
            </a:r>
            <a:r>
              <a:rPr lang="en-US" altLang="en-US" sz="3200" i="1" dirty="0" smtClean="0">
                <a:solidFill>
                  <a:schemeClr val="hlink"/>
                </a:solidFill>
                <a:effectLst>
                  <a:outerShdw blurRad="38100" dist="38100" dir="2700000" algn="tl">
                    <a:srgbClr val="000000"/>
                  </a:outerShdw>
                </a:effectLst>
                <a:latin typeface="Arial" charset="0"/>
              </a:rPr>
              <a:t>Ossicles</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2050" name="Picture 2" descr="Image result for Oss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695700"/>
            <a:ext cx="3543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ss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74290"/>
            <a:ext cx="3663896" cy="2670920"/>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2000" fill="hold"/>
                                        <p:tgtEl>
                                          <p:spTgt spid="6148"/>
                                        </p:tgtEl>
                                        <p:attrNameLst>
                                          <p:attrName>ppt_w</p:attrName>
                                        </p:attrNameLst>
                                      </p:cBhvr>
                                      <p:tavLst>
                                        <p:tav tm="0">
                                          <p:val>
                                            <p:strVal val="#ppt_w*0.70"/>
                                          </p:val>
                                        </p:tav>
                                        <p:tav tm="100000">
                                          <p:val>
                                            <p:strVal val="#ppt_w"/>
                                          </p:val>
                                        </p:tav>
                                      </p:tavLst>
                                    </p:anim>
                                    <p:anim calcmode="lin" valueType="num">
                                      <p:cBhvr>
                                        <p:cTn id="16" dur="2000" fill="hold"/>
                                        <p:tgtEl>
                                          <p:spTgt spid="6148"/>
                                        </p:tgtEl>
                                        <p:attrNameLst>
                                          <p:attrName>ppt_h</p:attrName>
                                        </p:attrNameLst>
                                      </p:cBhvr>
                                      <p:tavLst>
                                        <p:tav tm="0">
                                          <p:val>
                                            <p:strVal val="#ppt_h"/>
                                          </p:val>
                                        </p:tav>
                                        <p:tav tm="100000">
                                          <p:val>
                                            <p:strVal val="#ppt_h"/>
                                          </p:val>
                                        </p:tav>
                                      </p:tavLst>
                                    </p:anim>
                                    <p:animEffect transition="in" filter="fade">
                                      <p:cBhvr>
                                        <p:cTn id="17" dur="2000"/>
                                        <p:tgtEl>
                                          <p:spTgt spid="6148"/>
                                        </p:tgtEl>
                                      </p:cBhvr>
                                    </p:animEffect>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2000"/>
                                        <p:tgtEl>
                                          <p:spTgt spid="6147"/>
                                        </p:tgtEl>
                                      </p:cBhvr>
                                    </p:animEffect>
                                    <p:anim calcmode="lin" valueType="num">
                                      <p:cBhvr>
                                        <p:cTn id="22" dur="2000" fill="hold"/>
                                        <p:tgtEl>
                                          <p:spTgt spid="6147"/>
                                        </p:tgtEl>
                                        <p:attrNameLst>
                                          <p:attrName>ppt_x</p:attrName>
                                        </p:attrNameLst>
                                      </p:cBhvr>
                                      <p:tavLst>
                                        <p:tav tm="0">
                                          <p:val>
                                            <p:strVal val="#ppt_x"/>
                                          </p:val>
                                        </p:tav>
                                        <p:tav tm="100000">
                                          <p:val>
                                            <p:strVal val="#ppt_x"/>
                                          </p:val>
                                        </p:tav>
                                      </p:tavLst>
                                    </p:anim>
                                    <p:anim calcmode="lin" valueType="num">
                                      <p:cBhvr>
                                        <p:cTn id="23" dur="1800" decel="100000" fill="hold"/>
                                        <p:tgtEl>
                                          <p:spTgt spid="6147"/>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autoUpdateAnimBg="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00450" y="2743200"/>
            <a:ext cx="1866900" cy="4572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400</a:t>
            </a:r>
          </a:p>
        </p:txBody>
      </p:sp>
      <p:sp>
        <p:nvSpPr>
          <p:cNvPr id="717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838200" y="3429000"/>
            <a:ext cx="7086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principles </a:t>
            </a:r>
            <a:r>
              <a:rPr lang="en-US" altLang="en-US" sz="3200" i="1" dirty="0">
                <a:solidFill>
                  <a:schemeClr val="hlink"/>
                </a:solidFill>
                <a:effectLst>
                  <a:outerShdw blurRad="38100" dist="38100" dir="2700000" algn="tl">
                    <a:srgbClr val="000000"/>
                  </a:outerShdw>
                </a:effectLst>
                <a:latin typeface="Arial" charset="0"/>
              </a:rPr>
              <a:t>are rules of the organization of perceptual scenes</a:t>
            </a:r>
            <a:r>
              <a:rPr lang="en-US" altLang="en-US" sz="32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7176" name="Text Box 8"/>
          <p:cNvSpPr txBox="1">
            <a:spLocks noChangeArrowheads="1"/>
          </p:cNvSpPr>
          <p:nvPr/>
        </p:nvSpPr>
        <p:spPr bwMode="auto">
          <a:xfrm>
            <a:off x="1828800" y="4724400"/>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Gestalt</a:t>
            </a:r>
            <a:r>
              <a:rPr lang="en-US" altLang="en-US" sz="3200" i="1" dirty="0">
                <a:solidFill>
                  <a:srgbClr val="FFCC99"/>
                </a:solidFill>
                <a:effectLst>
                  <a:outerShdw blurRad="38100" dist="38100" dir="2700000" algn="tl">
                    <a:srgbClr val="000000"/>
                  </a:outerShdw>
                </a:effectLst>
                <a:latin typeface="Arial"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457200"/>
            <a:ext cx="1933575" cy="21050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717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ppt_x</p:attrName>
                                        </p:attrNameLst>
                                      </p:cBhvr>
                                      <p:tavLst>
                                        <p:tav tm="0">
                                          <p:val>
                                            <p:strVal val="#ppt_x"/>
                                          </p:val>
                                        </p:tav>
                                        <p:tav tm="100000">
                                          <p:val>
                                            <p:strVal val="#ppt_x"/>
                                          </p:val>
                                        </p:tav>
                                      </p:tavLst>
                                    </p:anim>
                                    <p:anim calcmode="lin" valueType="num">
                                      <p:cBhvr>
                                        <p:cTn id="20" dur="1800" decel="100000" fill="hold"/>
                                        <p:tgtEl>
                                          <p:spTgt spid="717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75" grpId="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14700" y="1676400"/>
            <a:ext cx="2514600" cy="838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500</a:t>
            </a:r>
          </a:p>
        </p:txBody>
      </p:sp>
      <p:sp>
        <p:nvSpPr>
          <p:cNvPr id="819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CC99"/>
              </a:solidFill>
            </a:endParaRPr>
          </a:p>
        </p:txBody>
      </p:sp>
      <p:sp>
        <p:nvSpPr>
          <p:cNvPr id="8201" name="Text Box 9"/>
          <p:cNvSpPr txBox="1">
            <a:spLocks noChangeArrowheads="1"/>
          </p:cNvSpPr>
          <p:nvPr/>
        </p:nvSpPr>
        <p:spPr bwMode="auto">
          <a:xfrm>
            <a:off x="1447800" y="4362478"/>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Monocular</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effectLst>
                  <a:outerShdw blurRad="38100" dist="38100" dir="2700000" algn="tl">
                    <a:srgbClr val="FFFFFF"/>
                  </a:outerShdw>
                </a:effectLst>
                <a:latin typeface="Arial" charset="0"/>
              </a:rPr>
              <a:t> </a:t>
            </a:r>
            <a:endParaRPr lang="en-US" altLang="en-US" sz="3200" dirty="0">
              <a:solidFill>
                <a:srgbClr val="FFCC99"/>
              </a:solidFill>
              <a:effectLst>
                <a:outerShdw blurRad="38100" dist="38100" dir="2700000" algn="tl">
                  <a:srgbClr val="FFFFFF"/>
                </a:outerShdw>
              </a:effectLst>
              <a:latin typeface="Arial" charset="0"/>
            </a:endParaRPr>
          </a:p>
        </p:txBody>
      </p:sp>
      <p:sp>
        <p:nvSpPr>
          <p:cNvPr id="8202" name="Text Box 10"/>
          <p:cNvSpPr txBox="1">
            <a:spLocks noChangeArrowheads="1"/>
          </p:cNvSpPr>
          <p:nvPr/>
        </p:nvSpPr>
        <p:spPr bwMode="auto">
          <a:xfrm>
            <a:off x="521576" y="264417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 cues </a:t>
            </a:r>
            <a:r>
              <a:rPr lang="en-US" altLang="en-US" sz="3200" i="1" dirty="0">
                <a:solidFill>
                  <a:schemeClr val="hlink"/>
                </a:solidFill>
                <a:effectLst>
                  <a:outerShdw blurRad="38100" dist="38100" dir="2700000" algn="tl">
                    <a:srgbClr val="000000"/>
                  </a:outerShdw>
                </a:effectLst>
                <a:latin typeface="Arial" charset="0"/>
              </a:rPr>
              <a:t>include size: distant objects subtend smaller visual angles than near objects, grain, size, and motion parallax.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8201"/>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2000"/>
                                        <p:tgtEl>
                                          <p:spTgt spid="8195"/>
                                        </p:tgtEl>
                                      </p:cBhvr>
                                    </p:animEffect>
                                    <p:anim calcmode="lin" valueType="num">
                                      <p:cBhvr>
                                        <p:cTn id="19" dur="2000" fill="hold"/>
                                        <p:tgtEl>
                                          <p:spTgt spid="8195"/>
                                        </p:tgtEl>
                                        <p:attrNameLst>
                                          <p:attrName>ppt_x</p:attrName>
                                        </p:attrNameLst>
                                      </p:cBhvr>
                                      <p:tavLst>
                                        <p:tav tm="0">
                                          <p:val>
                                            <p:strVal val="#ppt_x"/>
                                          </p:val>
                                        </p:tav>
                                        <p:tav tm="100000">
                                          <p:val>
                                            <p:strVal val="#ppt_x"/>
                                          </p:val>
                                        </p:tav>
                                      </p:tavLst>
                                    </p:anim>
                                    <p:anim calcmode="lin" valueType="num">
                                      <p:cBhvr>
                                        <p:cTn id="20" dur="1800" decel="100000" fill="hold"/>
                                        <p:tgtEl>
                                          <p:spTgt spid="819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201" grpId="0"/>
      <p:bldP spid="8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33800" y="2514600"/>
            <a:ext cx="16764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a:solidFill>
                  <a:srgbClr val="FFCC99"/>
                </a:solidFill>
                <a:effectLst>
                  <a:outerShdw blurRad="38100" dist="38100" dir="2700000" algn="tl">
                    <a:srgbClr val="000000"/>
                  </a:outerShdw>
                </a:effectLst>
              </a:rPr>
              <a:t>2 for 100</a:t>
            </a:r>
          </a:p>
        </p:txBody>
      </p:sp>
      <p:sp>
        <p:nvSpPr>
          <p:cNvPr id="1126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4"/>
          <p:cNvSpPr txBox="1">
            <a:spLocks noChangeArrowheads="1"/>
          </p:cNvSpPr>
          <p:nvPr/>
        </p:nvSpPr>
        <p:spPr bwMode="auto">
          <a:xfrm>
            <a:off x="1011382" y="3962400"/>
            <a:ext cx="6781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smtClean="0">
                <a:solidFill>
                  <a:srgbClr val="FFCC99"/>
                </a:solidFill>
                <a:effectLst>
                  <a:outerShdw blurRad="38100" dist="38100" dir="2700000" algn="tl">
                    <a:srgbClr val="000000"/>
                  </a:outerShdw>
                </a:effectLst>
                <a:latin typeface="Arial" charset="0"/>
              </a:rPr>
              <a:t>the </a:t>
            </a:r>
            <a:r>
              <a:rPr lang="en-US" altLang="en-US" sz="3200" i="1" dirty="0" smtClean="0">
                <a:solidFill>
                  <a:srgbClr val="66FF99"/>
                </a:solidFill>
                <a:effectLst>
                  <a:outerShdw blurRad="38100" dist="38100" dir="2700000" algn="tl">
                    <a:srgbClr val="000000"/>
                  </a:outerShdw>
                </a:effectLst>
                <a:latin typeface="Arial" charset="0"/>
              </a:rPr>
              <a:t>eyes</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smtClean="0">
                <a:solidFill>
                  <a:srgbClr val="66FF99"/>
                </a:solidFill>
                <a:effectLst>
                  <a:outerShdw blurRad="38100" dist="38100" dir="2700000" algn="tl">
                    <a:srgbClr val="000000"/>
                  </a:outerShdw>
                </a:effectLst>
                <a:latin typeface="Arial" charset="0"/>
              </a:rPr>
              <a:t>ears</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smtClean="0">
                <a:solidFill>
                  <a:srgbClr val="66FF99"/>
                </a:solidFill>
                <a:effectLst>
                  <a:outerShdw blurRad="38100" dist="38100" dir="2700000" algn="tl">
                    <a:srgbClr val="000000"/>
                  </a:outerShdw>
                </a:effectLst>
                <a:latin typeface="Arial" charset="0"/>
              </a:rPr>
              <a:t>nose</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smtClean="0">
                <a:solidFill>
                  <a:srgbClr val="66FF99"/>
                </a:solidFill>
                <a:effectLst>
                  <a:outerShdw blurRad="38100" dist="38100" dir="2700000" algn="tl">
                    <a:srgbClr val="000000"/>
                  </a:outerShdw>
                </a:effectLst>
                <a:latin typeface="Arial" charset="0"/>
              </a:rPr>
              <a:t>skin</a:t>
            </a:r>
            <a:r>
              <a:rPr lang="en-US" altLang="en-US" sz="3200" i="1" dirty="0" smtClean="0">
                <a:solidFill>
                  <a:srgbClr val="FFCC99"/>
                </a:solidFill>
                <a:effectLst>
                  <a:outerShdw blurRad="38100" dist="38100" dir="2700000" algn="tl">
                    <a:srgbClr val="000000"/>
                  </a:outerShdw>
                </a:effectLst>
                <a:latin typeface="Arial" charset="0"/>
              </a:rPr>
              <a:t>, and </a:t>
            </a:r>
            <a:r>
              <a:rPr lang="en-US" altLang="en-US" sz="3200" i="1" dirty="0" smtClean="0">
                <a:solidFill>
                  <a:srgbClr val="66FF99"/>
                </a:solidFill>
                <a:effectLst>
                  <a:outerShdw blurRad="38100" dist="38100" dir="2700000" algn="tl">
                    <a:srgbClr val="000000"/>
                  </a:outerShdw>
                </a:effectLst>
                <a:latin typeface="Arial" charset="0"/>
              </a:rPr>
              <a:t>taste buds</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1272" name="Rectangle 8"/>
          <p:cNvSpPr>
            <a:spLocks noChangeArrowheads="1"/>
          </p:cNvSpPr>
          <p:nvPr/>
        </p:nvSpPr>
        <p:spPr bwMode="auto">
          <a:xfrm>
            <a:off x="609600" y="3138488"/>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five sense organs.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1268"/>
                                        </p:tgtEl>
                                        <p:attrNameLst>
                                          <p:attrName>style.visibility</p:attrName>
                                        </p:attrNameLst>
                                      </p:cBhvr>
                                      <p:to>
                                        <p:strVal val="visible"/>
                                      </p:to>
                                    </p:set>
                                  </p:childTnLst>
                                </p:cTn>
                              </p:par>
                            </p:childTnLst>
                          </p:cTn>
                        </p:par>
                        <p:par>
                          <p:cTn id="15" fill="hold" nodeType="afterGroup">
                            <p:stCondLst>
                              <p:cond delay="6100"/>
                            </p:stCondLst>
                            <p:childTnLst>
                              <p:par>
                                <p:cTn id="16" presetID="37"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2000"/>
                                        <p:tgtEl>
                                          <p:spTgt spid="11267"/>
                                        </p:tgtEl>
                                      </p:cBhvr>
                                    </p:animEffect>
                                    <p:anim calcmode="lin" valueType="num">
                                      <p:cBhvr>
                                        <p:cTn id="19" dur="2000" fill="hold"/>
                                        <p:tgtEl>
                                          <p:spTgt spid="11267"/>
                                        </p:tgtEl>
                                        <p:attrNameLst>
                                          <p:attrName>ppt_x</p:attrName>
                                        </p:attrNameLst>
                                      </p:cBhvr>
                                      <p:tavLst>
                                        <p:tav tm="0">
                                          <p:val>
                                            <p:strVal val="#ppt_x"/>
                                          </p:val>
                                        </p:tav>
                                        <p:tav tm="100000">
                                          <p:val>
                                            <p:strVal val="#ppt_x"/>
                                          </p:val>
                                        </p:tav>
                                      </p:tavLst>
                                    </p:anim>
                                    <p:anim calcmode="lin" valueType="num">
                                      <p:cBhvr>
                                        <p:cTn id="20" dur="1800" decel="100000" fill="hold"/>
                                        <p:tgtEl>
                                          <p:spTgt spid="1126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11268" grpId="0" autoUpdateAnimBg="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33800" y="2286000"/>
            <a:ext cx="16764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200</a:t>
            </a:r>
          </a:p>
        </p:txBody>
      </p:sp>
      <p:sp>
        <p:nvSpPr>
          <p:cNvPr id="1229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1524000" y="4023519"/>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a:solidFill>
                  <a:srgbClr val="66FF99"/>
                </a:solidFill>
                <a:effectLst>
                  <a:outerShdw blurRad="38100" dist="38100" dir="2700000" algn="tl">
                    <a:srgbClr val="000000"/>
                  </a:outerShdw>
                </a:effectLst>
                <a:latin typeface="Arial" charset="0"/>
              </a:rPr>
              <a:t>Subliminal</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2293" name="Text Box 5"/>
          <p:cNvSpPr txBox="1">
            <a:spLocks noChangeArrowheads="1"/>
          </p:cNvSpPr>
          <p:nvPr/>
        </p:nvSpPr>
        <p:spPr bwMode="auto">
          <a:xfrm>
            <a:off x="381000" y="2819400"/>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stimuli  </a:t>
            </a:r>
            <a:r>
              <a:rPr lang="en-US" altLang="en-US" sz="3200" i="1" dirty="0">
                <a:solidFill>
                  <a:schemeClr val="hlink"/>
                </a:solidFill>
                <a:effectLst>
                  <a:outerShdw blurRad="38100" dist="38100" dir="2700000" algn="tl">
                    <a:srgbClr val="000000"/>
                  </a:outerShdw>
                </a:effectLst>
                <a:latin typeface="Arial" charset="0"/>
              </a:rPr>
              <a:t>are below the level of conscious </a:t>
            </a:r>
            <a:r>
              <a:rPr lang="en-US" altLang="en-US" sz="3200" i="1" dirty="0" smtClean="0">
                <a:solidFill>
                  <a:schemeClr val="hlink"/>
                </a:solidFill>
                <a:effectLst>
                  <a:outerShdw blurRad="38100" dist="38100" dir="2700000" algn="tl">
                    <a:srgbClr val="000000"/>
                  </a:outerShdw>
                </a:effectLst>
                <a:latin typeface="Arial" charset="0"/>
              </a:rPr>
              <a:t>awareness.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2292"/>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2000"/>
                                        <p:tgtEl>
                                          <p:spTgt spid="12291"/>
                                        </p:tgtEl>
                                      </p:cBhvr>
                                    </p:animEffect>
                                    <p:anim calcmode="lin" valueType="num">
                                      <p:cBhvr>
                                        <p:cTn id="19" dur="2000" fill="hold"/>
                                        <p:tgtEl>
                                          <p:spTgt spid="12291"/>
                                        </p:tgtEl>
                                        <p:attrNameLst>
                                          <p:attrName>ppt_x</p:attrName>
                                        </p:attrNameLst>
                                      </p:cBhvr>
                                      <p:tavLst>
                                        <p:tav tm="0">
                                          <p:val>
                                            <p:strVal val="#ppt_x"/>
                                          </p:val>
                                        </p:tav>
                                        <p:tav tm="100000">
                                          <p:val>
                                            <p:strVal val="#ppt_x"/>
                                          </p:val>
                                        </p:tav>
                                      </p:tavLst>
                                    </p:anim>
                                    <p:anim calcmode="lin" valueType="num">
                                      <p:cBhvr>
                                        <p:cTn id="20" dur="1800" decel="100000" fill="hold"/>
                                        <p:tgtEl>
                                          <p:spTgt spid="1229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2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utoUpdateAnimBg="0"/>
      <p:bldP spid="12293" grpId="0"/>
    </p:bldLst>
  </p:timing>
</p:sld>
</file>

<file path=ppt/theme/theme1.xml><?xml version="1.0" encoding="utf-8"?>
<a:theme xmlns:a="http://schemas.openxmlformats.org/drawingml/2006/main" name="Blank Presentation">
  <a:themeElements>
    <a:clrScheme name="">
      <a:dk1>
        <a:srgbClr val="000000"/>
      </a:dk1>
      <a:lt1>
        <a:srgbClr val="006600"/>
      </a:lt1>
      <a:dk2>
        <a:srgbClr val="000000"/>
      </a:dk2>
      <a:lt2>
        <a:srgbClr val="808080"/>
      </a:lt2>
      <a:accent1>
        <a:srgbClr val="00CC99"/>
      </a:accent1>
      <a:accent2>
        <a:srgbClr val="3333CC"/>
      </a:accent2>
      <a:accent3>
        <a:srgbClr val="AAB8AA"/>
      </a:accent3>
      <a:accent4>
        <a:srgbClr val="000000"/>
      </a:accent4>
      <a:accent5>
        <a:srgbClr val="AAE2CA"/>
      </a:accent5>
      <a:accent6>
        <a:srgbClr val="2D2DB9"/>
      </a:accent6>
      <a:hlink>
        <a:srgbClr val="FFFFF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3307</TotalTime>
  <Words>743</Words>
  <Application>Microsoft Office PowerPoint</Application>
  <PresentationFormat>On-screen Show (4:3)</PresentationFormat>
  <Paragraphs>116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 </vt:lpstr>
      <vt:lpstr>PowerPoint Presentation</vt:lpstr>
      <vt:lpstr>1 for 100</vt:lpstr>
      <vt:lpstr>1 for 200</vt:lpstr>
      <vt:lpstr>1 for 300</vt:lpstr>
      <vt:lpstr>1 for 400</vt:lpstr>
      <vt:lpstr>1 for 500</vt:lpstr>
      <vt:lpstr>2 for 100</vt:lpstr>
      <vt:lpstr>2 for 200</vt:lpstr>
      <vt:lpstr>2 for 300</vt:lpstr>
      <vt:lpstr>2 for 400 </vt:lpstr>
      <vt:lpstr>2 for 500</vt:lpstr>
      <vt:lpstr>3 for 100</vt:lpstr>
      <vt:lpstr>3 for 200</vt:lpstr>
      <vt:lpstr>3 for 300</vt:lpstr>
      <vt:lpstr>3 for 400 </vt:lpstr>
      <vt:lpstr>3 for 500</vt:lpstr>
      <vt:lpstr>4 for 100</vt:lpstr>
      <vt:lpstr>4 for 200</vt:lpstr>
      <vt:lpstr>4 for 300</vt:lpstr>
      <vt:lpstr>4 for 400</vt:lpstr>
      <vt:lpstr>4 for 500</vt:lpstr>
      <vt:lpstr>5 for 100</vt:lpstr>
      <vt:lpstr>5 for 200</vt:lpstr>
      <vt:lpstr>5 for 300</vt:lpstr>
      <vt:lpstr>5 for 400</vt:lpstr>
      <vt:lpstr>5 for 500</vt:lpstr>
      <vt:lpstr>PowerPoint Presentation</vt:lpstr>
      <vt:lpstr>PowerPoint Presentation</vt:lpstr>
    </vt:vector>
  </TitlesOfParts>
  <Company>CJC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 Jeopardy Template</dc:title>
  <dc:subject>Review and Quiz</dc:subject>
  <dc:creator>Robert C. Gates</dc:creator>
  <cp:lastModifiedBy>Robert Gates</cp:lastModifiedBy>
  <cp:revision>392</cp:revision>
  <dcterms:created xsi:type="dcterms:W3CDTF">2000-06-26T17:56:44Z</dcterms:created>
  <dcterms:modified xsi:type="dcterms:W3CDTF">2017-02-02T17:06:29Z</dcterms:modified>
</cp:coreProperties>
</file>